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9" r:id="rId6"/>
    <p:sldId id="263" r:id="rId7"/>
    <p:sldId id="264" r:id="rId8"/>
    <p:sldId id="261" r:id="rId9"/>
    <p:sldId id="262" r:id="rId10"/>
    <p:sldId id="260" r:id="rId11"/>
    <p:sldId id="276" r:id="rId12"/>
    <p:sldId id="269" r:id="rId13"/>
    <p:sldId id="270" r:id="rId14"/>
    <p:sldId id="271" r:id="rId15"/>
    <p:sldId id="272" r:id="rId16"/>
    <p:sldId id="277" r:id="rId17"/>
    <p:sldId id="278" r:id="rId18"/>
    <p:sldId id="273" r:id="rId19"/>
    <p:sldId id="279" r:id="rId20"/>
    <p:sldId id="281" r:id="rId21"/>
    <p:sldId id="282" r:id="rId22"/>
    <p:sldId id="275" r:id="rId23"/>
    <p:sldId id="265" r:id="rId24"/>
    <p:sldId id="266" r:id="rId25"/>
    <p:sldId id="283" r:id="rId26"/>
    <p:sldId id="267" r:id="rId27"/>
    <p:sldId id="285" r:id="rId28"/>
    <p:sldId id="286" r:id="rId29"/>
  </p:sldIdLst>
  <p:sldSz cx="9144000" cy="6858000" type="screen4x3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her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AEFF7"/>
    <a:srgbClr val="FFFF99"/>
    <a:srgbClr val="1A965E"/>
    <a:srgbClr val="66FF33"/>
    <a:srgbClr val="D0E3EA"/>
    <a:srgbClr val="4BACC6"/>
    <a:srgbClr val="419BAD"/>
    <a:srgbClr val="1599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2" autoAdjust="0"/>
    <p:restoredTop sz="93883" autoAdjust="0"/>
  </p:normalViewPr>
  <p:slideViewPr>
    <p:cSldViewPr snapToGrid="0" showGuides="1">
      <p:cViewPr varScale="1">
        <p:scale>
          <a:sx n="88" d="100"/>
          <a:sy n="88" d="100"/>
        </p:scale>
        <p:origin x="-128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fr" b="1" dirty="0">
              <a:sym typeface="Wingdings" panose="05000000000000000000" pitchFamily="2" charset="2"/>
            </a:rPr>
            <a:t>8 Thèmes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fr" b="1" dirty="0">
              <a:sym typeface="Wingdings" panose="05000000000000000000" pitchFamily="2" charset="2"/>
            </a:rPr>
            <a:t>25 Catégories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fr" b="1" dirty="0">
              <a:sym typeface="Wingdings" panose="05000000000000000000" pitchFamily="2" charset="2"/>
            </a:rPr>
            <a:t>80 Critères / Indicateurs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fr" b="1" dirty="0">
              <a:solidFill>
                <a:srgbClr val="159961"/>
              </a:solidFill>
              <a:sym typeface="Wingdings" panose="05000000000000000000" pitchFamily="2" charset="2"/>
            </a:rPr>
            <a:t>17 KPI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r>
            <a:rPr lang="fr" sz="1600" b="1" dirty="0">
              <a:latin typeface="+mn-lt"/>
              <a:ea typeface="Verdana" panose="020B0604030504040204" pitchFamily="34" charset="0"/>
            </a:rPr>
            <a:t>Caractérisation : </a:t>
          </a:r>
          <a:r>
            <a:rPr lang="fr" sz="1600" b="0" dirty="0">
              <a:latin typeface="+mn-lt"/>
              <a:ea typeface="Verdana" panose="020B0604030504040204" pitchFamily="34" charset="0"/>
            </a:rPr>
            <a:t>La performance du bâtiment est quantifiée au travers d'indicateurs associés à chaque critère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r>
            <a:rPr lang="fr" sz="1600" b="1" dirty="0">
              <a:latin typeface="+mn-lt"/>
              <a:ea typeface="Verdana" panose="020B0604030504040204" pitchFamily="34" charset="0"/>
            </a:rPr>
            <a:t>Normalisation </a:t>
          </a:r>
          <a:r>
            <a:rPr lang="fr" sz="1600" dirty="0">
              <a:latin typeface="+mn-lt"/>
              <a:ea typeface="Verdana" panose="020B0604030504040204" pitchFamily="34" charset="0"/>
            </a:rPr>
            <a:t>: Les valeurs des indicateurs sont dimensionnées et </a:t>
          </a:r>
          <a:r>
            <a:rPr lang="fr" sz="1600" dirty="0" smtClean="0">
              <a:latin typeface="+mn-lt"/>
              <a:ea typeface="Verdana" panose="020B0604030504040204" pitchFamily="34" charset="0"/>
            </a:rPr>
            <a:t>remi</a:t>
          </a:r>
          <a:r>
            <a:rPr lang="fr" sz="1600" dirty="0" smtClean="0">
              <a:solidFill>
                <a:srgbClr val="FF0000"/>
              </a:solidFill>
              <a:latin typeface="+mn-lt"/>
              <a:ea typeface="Verdana" panose="020B0604030504040204" pitchFamily="34" charset="0"/>
            </a:rPr>
            <a:t>e</a:t>
          </a:r>
          <a:r>
            <a:rPr lang="fr" sz="1600" dirty="0" smtClean="0">
              <a:latin typeface="+mn-lt"/>
              <a:ea typeface="Verdana" panose="020B0604030504040204" pitchFamily="34" charset="0"/>
            </a:rPr>
            <a:t>s </a:t>
          </a:r>
          <a:r>
            <a:rPr lang="fr" sz="1600" dirty="0">
              <a:latin typeface="+mn-lt"/>
              <a:ea typeface="Verdana" panose="020B0604030504040204" pitchFamily="34" charset="0"/>
            </a:rPr>
            <a:t>à l'échelle dans un intervalle approprié, appelé intervalle de normalisation. La normalisation consiste en l'attribution d'un score à la valeur de l'indicateur.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r>
            <a:rPr lang="fr" sz="1600" b="1" dirty="0">
              <a:latin typeface="+mn-lt"/>
              <a:ea typeface="Verdana" panose="020B0604030504040204" pitchFamily="34" charset="0"/>
            </a:rPr>
            <a:t>Agrégation </a:t>
          </a:r>
          <a:r>
            <a:rPr lang="fr" sz="1600" dirty="0">
              <a:latin typeface="+mn-lt"/>
              <a:ea typeface="Verdana" panose="020B0604030504040204" pitchFamily="34" charset="0"/>
            </a:rPr>
            <a:t>: Les scores normalisés sont combinés par des sommes pondérées pour produire le score de durabilité final 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673598D-93D1-4F21-A243-FC01C44B4229}" type="pres">
      <dgm:prSet presAssocID="{166B02A3-DB51-4A17-AB43-5DF46C00ABA9}" presName="parentLin" presStyleCnt="0"/>
      <dgm:spPr/>
    </dgm:pt>
    <dgm:pt modelId="{36E46D78-9954-4FEC-B042-CA61AD0C18DE}" type="pres">
      <dgm:prSet presAssocID="{166B02A3-DB51-4A17-AB43-5DF46C00ABA9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54B6AD-0D59-4483-946F-6EBD19E0F513}" type="pres">
      <dgm:prSet presAssocID="{166B02A3-DB51-4A17-AB43-5DF46C00ABA9}" presName="negativeSpace" presStyleCnt="0"/>
      <dgm:spPr/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</dgm:pt>
    <dgm:pt modelId="{8D53DE66-F745-46D6-BF38-3DEE6C2C3A0F}" type="pres">
      <dgm:prSet presAssocID="{CB8B6E7F-5FD3-46E9-A89C-EED9356F7652}" presName="spaceBetweenRectangles" presStyleCnt="0"/>
      <dgm:spPr/>
    </dgm:pt>
    <dgm:pt modelId="{50330C35-F634-4732-BCB2-36A71B9F09CE}" type="pres">
      <dgm:prSet presAssocID="{D638A404-00D3-4707-A7F6-827035BBD9ED}" presName="parentLin" presStyleCnt="0"/>
      <dgm:spPr/>
    </dgm:pt>
    <dgm:pt modelId="{BDF7F132-8FBC-4B37-B5D9-7DA01FB5B486}" type="pres">
      <dgm:prSet presAssocID="{D638A404-00D3-4707-A7F6-827035BBD9ED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A98A95-1314-4B48-8DED-5B4B07BFE9AD}" type="pres">
      <dgm:prSet presAssocID="{D638A404-00D3-4707-A7F6-827035BBD9ED}" presName="negativeSpace" presStyleCnt="0"/>
      <dgm:spPr/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</dgm:pt>
    <dgm:pt modelId="{95CF9F26-B493-466D-A675-296F4A306029}" type="pres">
      <dgm:prSet presAssocID="{62EBBC1F-4668-4595-87EB-BA5AC46262AF}" presName="spaceBetweenRectangles" presStyleCnt="0"/>
      <dgm:spPr/>
    </dgm:pt>
    <dgm:pt modelId="{E071C0DC-FFB3-461F-BABA-1A451986E8AF}" type="pres">
      <dgm:prSet presAssocID="{938DBABF-A3D8-44AD-B9BD-7CBCFD5B7432}" presName="parentLin" presStyleCnt="0"/>
      <dgm:spPr/>
    </dgm:pt>
    <dgm:pt modelId="{6B273478-53A9-400A-A963-494D723EE019}" type="pres">
      <dgm:prSet presAssocID="{938DBABF-A3D8-44AD-B9BD-7CBCFD5B7432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AFC225-A245-4573-9221-2937DABD9FCE}" type="pres">
      <dgm:prSet presAssocID="{938DBABF-A3D8-44AD-B9BD-7CBCFD5B7432}" presName="negativeSpace" presStyleCnt="0"/>
      <dgm:spPr/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3000" b="1" kern="1200" dirty="0">
              <a:sym typeface="Wingdings" panose="05000000000000000000" pitchFamily="2" charset="2"/>
            </a:rPr>
            <a:t>8 Thèmes</a:t>
          </a:r>
          <a:endParaRPr lang="el-GR" sz="30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3000" b="1" kern="1200" dirty="0">
              <a:sym typeface="Wingdings" panose="05000000000000000000" pitchFamily="2" charset="2"/>
            </a:rPr>
            <a:t>25 Catégories</a:t>
          </a:r>
          <a:endParaRPr lang="el-GR" sz="30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3000" b="1" kern="1200" dirty="0">
              <a:sym typeface="Wingdings" panose="05000000000000000000" pitchFamily="2" charset="2"/>
            </a:rPr>
            <a:t>80 Critères / Indicateurs</a:t>
          </a:r>
          <a:endParaRPr lang="el-GR" sz="30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3000" b="1" kern="1200" dirty="0">
              <a:solidFill>
                <a:srgbClr val="159961"/>
              </a:solidFill>
              <a:sym typeface="Wingdings" panose="05000000000000000000" pitchFamily="2" charset="2"/>
            </a:rPr>
            <a:t>17 KPI</a:t>
          </a:r>
          <a:endParaRPr lang="el-GR" sz="30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+mn-lt"/>
              <a:ea typeface="Verdana" panose="020B0604030504040204" pitchFamily="34" charset="0"/>
            </a:rPr>
            <a:t>Caractérisation : </a:t>
          </a:r>
          <a:r>
            <a:rPr lang="fr" sz="1600" b="0" kern="1200" dirty="0">
              <a:latin typeface="+mn-lt"/>
              <a:ea typeface="Verdana" panose="020B0604030504040204" pitchFamily="34" charset="0"/>
            </a:rPr>
            <a:t>La performance du bâtiment est quantifiée au travers d'indicateurs associés à chaque critère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+mn-lt"/>
              <a:ea typeface="Verdana" panose="020B0604030504040204" pitchFamily="34" charset="0"/>
            </a:rPr>
            <a:t>Normalisation </a:t>
          </a:r>
          <a:r>
            <a:rPr lang="fr" sz="1600" kern="1200" dirty="0">
              <a:latin typeface="+mn-lt"/>
              <a:ea typeface="Verdana" panose="020B0604030504040204" pitchFamily="34" charset="0"/>
            </a:rPr>
            <a:t>: Les valeurs des indicateurs sont </a:t>
          </a:r>
          <a:r>
            <a:rPr lang="fr" sz="1600" kern="1200" dirty="0" err="1">
              <a:latin typeface="+mn-lt"/>
              <a:ea typeface="Verdana" panose="020B0604030504040204" pitchFamily="34" charset="0"/>
            </a:rPr>
            <a:t>dimensionnées</a:t>
          </a:r>
          <a:r>
            <a:rPr lang="fr" sz="1600" kern="1200" dirty="0">
              <a:latin typeface="+mn-lt"/>
              <a:ea typeface="Verdana" panose="020B0604030504040204" pitchFamily="34" charset="0"/>
            </a:rPr>
            <a:t> et remis à l'échelle dans un intervalle approprié, appelé intervalle de normalisation. La normalisation consiste en l'attribution d'un score à la valeur de l'indicateur.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b="1" kern="1200" dirty="0">
              <a:latin typeface="+mn-lt"/>
              <a:ea typeface="Verdana" panose="020B0604030504040204" pitchFamily="34" charset="0"/>
            </a:rPr>
            <a:t>Agrégation </a:t>
          </a:r>
          <a:r>
            <a:rPr lang="fr" sz="1600" kern="1200" dirty="0">
              <a:latin typeface="+mn-lt"/>
              <a:ea typeface="Verdana" panose="020B0604030504040204" pitchFamily="34" charset="0"/>
            </a:rPr>
            <a:t>: Les scores normalisés sont combinés par des sommes pondérées pour produire le score de durabilité final 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pPr/>
              <a:t>24.07.2023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pPr/>
              <a:t>‹N°›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pPr/>
              <a:t>7/24/2023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SBTool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Building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/>
              <a:t> </a:t>
            </a:r>
            <a:r>
              <a:rPr lang="en-US" sz="1200" dirty="0"/>
              <a:t>3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SBTOOL – BUILDING</a:t>
            </a:r>
            <a:r>
              <a:rPr lang="en-US" sz="1200" baseline="0" dirty="0"/>
              <a:t> </a:t>
            </a:r>
            <a:r>
              <a:rPr lang="en-US" sz="1200" dirty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# </a:t>
            </a:r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12.png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84306" y="3400701"/>
            <a:ext cx="5211059" cy="34572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" sz="3600" dirty="0">
                <a:solidFill>
                  <a:srgbClr val="0070C0"/>
                </a:solidFill>
              </a:rPr>
              <a:t>Module de formation 3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" dirty="0"/>
              <a:t>Calcul des critères d'évaluation 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" dirty="0"/>
              <a:t>SBTool – Échelle du bâtiment</a:t>
            </a:r>
            <a:endParaRPr lang="it-IT" dirty="0"/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02F578D2-1D2E-41AF-D523-B67515FA9115}"/>
              </a:ext>
            </a:extLst>
          </p:cNvPr>
          <p:cNvGrpSpPr/>
          <p:nvPr/>
        </p:nvGrpSpPr>
        <p:grpSpPr>
          <a:xfrm>
            <a:off x="0" y="6264473"/>
            <a:ext cx="9144000" cy="593527"/>
            <a:chOff x="0" y="6264473"/>
            <a:chExt cx="9144000" cy="593527"/>
          </a:xfrm>
        </p:grpSpPr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A85F6FF2-306B-B50D-7B35-F3B7F5CDCA2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Système de formation Villes MED DURABLES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="" xmlns:a16="http://schemas.microsoft.com/office/drawing/2014/main" id="{316BEE48-8353-701F-B36E-624FD2A566E3}"/>
                </a:ext>
              </a:extLst>
            </p:cNvPr>
            <p:cNvSpPr txBox="1"/>
            <p:nvPr/>
          </p:nvSpPr>
          <p:spPr>
            <a:xfrm>
              <a:off x="561975" y="6264473"/>
              <a:ext cx="466589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WP5 – Activité 5.1  Système de formation durable MED CITIES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=""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=""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=""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33892" y="1897137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=""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50825" y="1989073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HIB - Plus c'est haut, mieux c'est</a:t>
            </a:r>
          </a:p>
          <a:p>
            <a:pPr algn="ctr"/>
            <a:r>
              <a:rPr lang="fr" sz="1400" dirty="0">
                <a:ea typeface="Verdana" panose="020B0604030504040204" pitchFamily="34" charset="0"/>
                <a:cs typeface="Verdana" panose="020B0604030504040204" pitchFamily="34" charset="0"/>
              </a:rPr>
              <a:t>Plus la valeur de l'indicateur est élevée, meilleur est le niveau de performance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=""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LIB - Plus bas c'est mieux</a:t>
            </a:r>
          </a:p>
          <a:p>
            <a:pPr algn="ctr"/>
            <a:r>
              <a:rPr lang="fr" sz="1400" dirty="0">
                <a:ea typeface="Verdana" panose="020B0604030504040204" pitchFamily="34" charset="0"/>
                <a:cs typeface="Verdana" panose="020B0604030504040204" pitchFamily="34" charset="0"/>
              </a:rPr>
              <a:t>Plus la valeur de l'indicateur est faible, meilleur est le niveau de performance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=""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Qualitatif</a:t>
            </a:r>
          </a:p>
          <a:p>
            <a:pPr algn="ctr"/>
            <a:r>
              <a:rPr lang="fr" sz="1400" dirty="0">
                <a:ea typeface="Verdana" panose="020B0604030504040204" pitchFamily="34" charset="0"/>
                <a:cs typeface="Verdana" panose="020B0604030504040204" pitchFamily="34" charset="0"/>
              </a:rPr>
              <a:t>Valeurs discrètes, décrivant la performance de l'indicateur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3 principaux types de critères / indicateurs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Quantitatif</a:t>
            </a:r>
            <a:endParaRPr lang="el-GR" sz="2000" dirty="0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2FEDA902-F50D-F861-BB9F-51426C2B555D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12E1A71-DCA5-6B04-0DBD-C57108625DCC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5" name="Image 14">
              <a:extLst>
                <a:ext uri="{FF2B5EF4-FFF2-40B4-BE49-F238E27FC236}">
                  <a16:creationId xmlns="" xmlns:a16="http://schemas.microsoft.com/office/drawing/2014/main" id="{9C276AB4-AFE6-E44C-2452-8F12E1978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="" xmlns:a16="http://schemas.microsoft.com/office/drawing/2014/main" id="{D6FB3DDD-2A9D-239A-CC21-ACE362E72BB1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08ECC34B-5BCF-76B1-2276-77D2F5AA3AA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AEF80651-E22F-1E78-F2AE-21647E41D592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0" name="Image 9">
              <a:extLst>
                <a:ext uri="{FF2B5EF4-FFF2-40B4-BE49-F238E27FC236}">
                  <a16:creationId xmlns="" xmlns:a16="http://schemas.microsoft.com/office/drawing/2014/main" id="{0BE1E1FB-3B33-C249-A0A1-727CFC98F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="" xmlns:a16="http://schemas.microsoft.com/office/drawing/2014/main" id="{8CA451C0-2F87-5CD6-D3FC-7F2662414686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9E03966C-3E54-D4C0-6123-CFC8803CBFB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=""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dirty="0">
                <a:ea typeface="Verdana" panose="020B0604030504040204" pitchFamily="34" charset="0"/>
                <a:cs typeface="Verdana" panose="020B0604030504040204" pitchFamily="34" charset="0"/>
              </a:rPr>
              <a:t>Fonctions croissantes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3750" y="4498944"/>
            <a:ext cx="3185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b="1" i="1" dirty="0"/>
              <a:t>Exemple</a:t>
            </a:r>
            <a:r>
              <a:rPr lang="fr" i="1" dirty="0"/>
              <a:t> :</a:t>
            </a:r>
            <a:endParaRPr lang="el-GR" i="1" dirty="0"/>
          </a:p>
          <a:p>
            <a:r>
              <a:rPr lang="fr" sz="1400" i="1" dirty="0"/>
              <a:t>Déchets solides provenant des opérations de construction. (%)</a:t>
            </a:r>
          </a:p>
          <a:p>
            <a:r>
              <a:rPr lang="fr" sz="1400" i="1" dirty="0"/>
              <a:t>Indicateur de préparation intelligente (%)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6464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HIB – Plus c'est haut, mieux c'est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853221A9-08EC-6A94-C586-7421A57D650C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082AD4E-E069-4C10-B12D-4112D8406102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9" name="Image 18">
              <a:extLst>
                <a:ext uri="{FF2B5EF4-FFF2-40B4-BE49-F238E27FC236}">
                  <a16:creationId xmlns="" xmlns:a16="http://schemas.microsoft.com/office/drawing/2014/main" id="{8FAFE83A-9E61-70C9-85DF-AFAC25A5C0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="" xmlns:a16="http://schemas.microsoft.com/office/drawing/2014/main" id="{86B5D187-435D-0B4A-86D8-E1F6EE3E2A9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8E65BE3C-85A0-49E0-1AFF-F3446639A15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6068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HIB – Plus c'est haut, mieux c'est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=""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=""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b="0" i="0" u="non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Repère</a:t>
            </a:r>
            <a:r>
              <a:rPr kumimoji="0" lang="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</a:t>
            </a:r>
            <a:r>
              <a:rPr kumimoji="0" lang="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(performance minimale acceptable et meilleures pratiques)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=""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=""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=""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=""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=""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=""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=""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=""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8" y="3495598"/>
            <a:ext cx="22146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Valeur de l'indicateur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=""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81820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</a:t>
            </a:r>
            <a:r>
              <a:rPr kumimoji="0" lang="fr" sz="1400" b="0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kumimoji="0" lang="fr" sz="1400" b="0" i="0" u="non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fr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repère </a:t>
            </a:r>
            <a:r>
              <a:rPr kumimoji="0" lang="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est </a:t>
            </a:r>
            <a:r>
              <a:rPr kumimoji="0" lang="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défini </a:t>
            </a:r>
            <a:r>
              <a:rPr kumimoji="0" lang="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selon les lois/réglementations, les normes techniques, les données statistiques, les performances typiques, la simulation et la modélisation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D37CB750-553B-ABF6-0EF3-F2615AA95951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6464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HIB – Plus c'est haut, mieux c'est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=""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5645402" y="1624524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=""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=""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=""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=""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=""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=""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=""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 pour </a:t>
            </a:r>
            <a:r>
              <a:rPr lang="f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le score normalisé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 pour </a:t>
            </a:r>
            <a:r>
              <a:rPr lang="f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le score normalisé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=""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- 1</a:t>
            </a: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0 + (V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=""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**Si des repères ne sont pas disponibles, ils sont calculés à partir de quelques valeurs de référence (deux scores normalisés sont associés à deux valeurs et les repères sont récupérés par extrapolation linéaire 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1B8D92F5-89B6-CC94-9AB3-DF845028358F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0DB359CF-7385-5CE4-09F9-B9185C6EE094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81E3D7BB-B97C-BA1A-94D9-1AF068228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44F2BADA-8C41-BA78-DB4A-439C50A5B54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8641E249-4B3B-DAB7-2305-BB45314B610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61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HIB – Plus c'est haut, mieux c'est</a:t>
            </a:r>
          </a:p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fr" sz="2400" b="1" dirty="0"/>
              <a:t>xemple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50871"/>
            <a:ext cx="4487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b="1" i="1" dirty="0"/>
              <a:t>Indicateur</a:t>
            </a:r>
          </a:p>
          <a:p>
            <a:r>
              <a:rPr lang="fr" i="1" dirty="0"/>
              <a:t>Rapport du nombre de catégories de déchets solides collectables à moins de 100 m de l'entrée du bâtiment aux catégories de déchets solides de référence (%)</a:t>
            </a:r>
            <a:endParaRPr lang="en-US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5633109"/>
              </p:ext>
            </p:extLst>
          </p:nvPr>
        </p:nvGraphicFramePr>
        <p:xfrm>
          <a:off x="368634" y="4278473"/>
          <a:ext cx="5235131" cy="1188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b="0" dirty="0">
                          <a:latin typeface="+mn-lt"/>
                        </a:rPr>
                        <a:t>Rapport du nombre de catégories de déchets solides collectables à moins de 100 m de l'entrée du bâtiment aux catégories de déchets solides de référence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" dirty="0"/>
                        <a:t>80%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8634" y="3868667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417378" y="1461839"/>
            <a:ext cx="4612812" cy="2340000"/>
            <a:chOff x="1014675" y="1624427"/>
            <a:chExt cx="7114649" cy="360914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4796129" y="3822467"/>
              <a:ext cx="351" cy="36522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05113" y="4187687"/>
              <a:ext cx="309101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e 10">
              <a:extLst>
                <a:ext uri="{FF2B5EF4-FFF2-40B4-BE49-F238E27FC236}">
                  <a16:creationId xmlns=""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4704152" y="376645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=""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7765690" y="2032615"/>
              <a:ext cx="183953" cy="185008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5" name="Line 10">
              <a:extLst>
                <a:ext uri="{FF2B5EF4-FFF2-40B4-BE49-F238E27FC236}">
                  <a16:creationId xmlns=""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77890" y="3500864"/>
              <a:ext cx="0" cy="104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Line 11">
              <a:extLst>
                <a:ext uri="{FF2B5EF4-FFF2-40B4-BE49-F238E27FC236}">
                  <a16:creationId xmlns=""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56521" y="3500864"/>
              <a:ext cx="3683674" cy="13647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e 10">
              <a:extLst>
                <a:ext uri="{FF2B5EF4-FFF2-40B4-BE49-F238E27FC236}">
                  <a16:creationId xmlns=""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743" y="3428999"/>
              <a:ext cx="183953" cy="18500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52300" y="3806217"/>
            <a:ext cx="2700000" cy="2199402"/>
            <a:chOff x="5852300" y="3806217"/>
            <a:chExt cx="2700000" cy="2199402"/>
          </a:xfrm>
        </p:grpSpPr>
        <p:pic>
          <p:nvPicPr>
            <p:cNvPr id="17" name="Immagine 27">
              <a:extLst>
                <a:ext uri="{FF2B5EF4-FFF2-40B4-BE49-F238E27FC236}">
                  <a16:creationId xmlns=""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971" t="39116"/>
            <a:stretch/>
          </p:blipFill>
          <p:spPr>
            <a:xfrm>
              <a:off x="5971286" y="3806217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6578469" y="4676929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fr" dirty="0"/>
                <a:t>75%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78469" y="4253235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fr" dirty="0"/>
                <a:t>75%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78469" y="5540286"/>
              <a:ext cx="812800" cy="369332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r>
                <a:rPr lang="fr" dirty="0"/>
                <a:t>100%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78469" y="5097487"/>
              <a:ext cx="812800" cy="369332"/>
            </a:xfrm>
            <a:prstGeom prst="rect">
              <a:avLst/>
            </a:prstGeom>
            <a:solidFill>
              <a:srgbClr val="EAEFF7"/>
            </a:solidFill>
          </p:spPr>
          <p:txBody>
            <a:bodyPr wrap="square" rtlCol="0">
              <a:spAutoFit/>
            </a:bodyPr>
            <a:lstStyle/>
            <a:p>
              <a:r>
                <a:rPr lang="fr" dirty="0"/>
                <a:t>90%</a:t>
              </a:r>
              <a:endParaRPr lang="en-GB" dirty="0"/>
            </a:p>
          </p:txBody>
        </p:sp>
        <p:sp>
          <p:nvSpPr>
            <p:cNvPr id="28" name="Rettangolo 26">
              <a:extLst>
                <a:ext uri="{FF2B5EF4-FFF2-40B4-BE49-F238E27FC236}">
                  <a16:creationId xmlns=""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 flipV="1">
              <a:off x="5852300" y="5023401"/>
              <a:ext cx="2700000" cy="4571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363044" y="5574495"/>
            <a:ext cx="3038845" cy="369332"/>
            <a:chOff x="2229844" y="5130920"/>
            <a:chExt cx="3038845" cy="369332"/>
          </a:xfrm>
        </p:grpSpPr>
        <p:sp>
          <p:nvSpPr>
            <p:cNvPr id="30" name="Rectangle 29"/>
            <p:cNvSpPr/>
            <p:nvPr/>
          </p:nvSpPr>
          <p:spPr>
            <a:xfrm>
              <a:off x="2229844" y="5130920"/>
              <a:ext cx="3038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" dirty="0">
                  <a:sym typeface="Wingdings" panose="05000000000000000000" pitchFamily="2" charset="2"/>
                </a:rPr>
                <a:t>Score correspondant               1</a:t>
              </a:r>
              <a:endParaRPr lang="en-GB" dirty="0"/>
            </a:p>
          </p:txBody>
        </p:sp>
        <p:sp>
          <p:nvSpPr>
            <p:cNvPr id="31" name="Notched Right Arrow 30"/>
            <p:cNvSpPr/>
            <p:nvPr/>
          </p:nvSpPr>
          <p:spPr>
            <a:xfrm>
              <a:off x="4616894" y="5215687"/>
              <a:ext cx="251012" cy="199799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623307BD-548B-0505-B85B-72E2AB482733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14B66603-1BA8-19E4-9246-94E712FBEAFC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1" name="Image 10">
              <a:extLst>
                <a:ext uri="{FF2B5EF4-FFF2-40B4-BE49-F238E27FC236}">
                  <a16:creationId xmlns="" xmlns:a16="http://schemas.microsoft.com/office/drawing/2014/main" id="{2F2600F7-AA8E-DD8E-D0CB-3E452A2E6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5CF3FDE5-7C94-801F-B5E0-62C429E5F1F0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0E804D95-E13E-B739-72C9-B58FB295C56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=""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dirty="0">
                <a:ea typeface="Verdana" panose="020B0604030504040204" pitchFamily="34" charset="0"/>
                <a:cs typeface="Verdana" panose="020B0604030504040204" pitchFamily="34" charset="0"/>
              </a:rPr>
              <a:t>Fonctions décroissantes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42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LIB – Plus bas c'est mieux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296" y="4776850"/>
            <a:ext cx="26998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i="1" dirty="0"/>
              <a:t>Exemple</a:t>
            </a:r>
            <a:r>
              <a:rPr lang="fr" i="1" dirty="0"/>
              <a:t> :</a:t>
            </a:r>
            <a:endParaRPr lang="el-GR" i="1" dirty="0"/>
          </a:p>
          <a:p>
            <a:r>
              <a:rPr lang="fr" sz="1400" i="1" dirty="0"/>
              <a:t>Incarné primaire non renouvelable</a:t>
            </a:r>
            <a:endParaRPr lang="en-GB" sz="1400" i="1" dirty="0"/>
          </a:p>
          <a:p>
            <a:r>
              <a:rPr lang="fr" sz="1400" i="1" dirty="0"/>
              <a:t>énergie [MJ/m2]</a:t>
            </a:r>
          </a:p>
          <a:p>
            <a:r>
              <a:rPr lang="fr" sz="1400" i="1" dirty="0"/>
              <a:t>Coût énergétique annuel ( €/m2/ </a:t>
            </a:r>
            <a:r>
              <a:rPr lang="fr" sz="1400" i="1" dirty="0" err="1"/>
              <a:t>an </a:t>
            </a:r>
            <a:r>
              <a:rPr lang="fr" sz="1400" i="1" dirty="0"/>
              <a:t>)</a:t>
            </a:r>
            <a:endParaRPr lang="el-GR" sz="1400" i="1" dirty="0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632EDCE-0C93-112B-65D2-B94E6347F99C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2090B03-0748-51D1-8CB6-9161101285C7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22C41D6E-8BA6-1536-D325-8F6E65875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B05D735D-7A67-BD55-48A8-40B8068D7555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6EED295-35F9-5F75-7E2D-EDD7DCFEF73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5976A948-23B5-A981-9728-B7D86D2E3D4F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49ADF990-5431-6CC8-A229-E003FE3F8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CA44CF1B-9B82-A5F6-FD25-14977DB43CB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9D610A17-7931-1057-BD9C-13AE8E5DE795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=""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2884556" y="1412168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=""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=""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=""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=""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=""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=""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=""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=""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fr" dirty="0" smtClean="0">
                <a:ea typeface="Verdana" panose="020B0604030504040204" pitchFamily="34" charset="0"/>
                <a:cs typeface="Verdana" panose="020B0604030504040204" pitchFamily="34" charset="0"/>
              </a:rPr>
              <a:t>Repère</a:t>
            </a:r>
            <a:r>
              <a:rPr lang="fr" dirty="0" smtClean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</a:t>
            </a:r>
            <a:r>
              <a:rPr kumimoji="0" lang="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(performance minimale acceptable et meilleures pratiques)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=""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=""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8" y="3495598"/>
            <a:ext cx="22146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Valeur de l'indicateur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=""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</a:t>
            </a:r>
            <a:r>
              <a:rPr lang="fr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Le </a:t>
            </a:r>
            <a:r>
              <a:rPr lang="fr" sz="1400" dirty="0" smtClean="0">
                <a:ea typeface="Verdana" panose="020B0604030504040204" pitchFamily="34" charset="0"/>
                <a:cs typeface="Verdana" panose="020B0604030504040204" pitchFamily="34" charset="0"/>
              </a:rPr>
              <a:t>repère </a:t>
            </a:r>
            <a:r>
              <a:rPr kumimoji="0" lang="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est </a:t>
            </a:r>
            <a:r>
              <a:rPr kumimoji="0" lang="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définie selon les lois/réglementations, les normes techniques, les données statistiques, les performances typiques, la simulation et la modélisation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415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LIB – Plus bas c'est mieux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BB2F7B97-6AE9-991A-0B5F-4B2A198BFC24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=""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1655695"/>
            <a:ext cx="5690277" cy="14788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 pour </a:t>
            </a:r>
            <a:r>
              <a:rPr lang="f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le score normalisé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 pour </a:t>
            </a:r>
            <a:r>
              <a:rPr lang="f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le score normalisé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f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valeur de l'indicateur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=""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42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Score normalisé =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f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f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=""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**Si des repères ne sont pas disponibles, ils sont calculés à partir de quelques valeurs de référence (deux scores normalisés sont associés à deux valeurs et les repères sont récupérés par extrapolation linéaire )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Quantitatif : LIB – Plus bas c'est mieux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=""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5625322" y="1722308"/>
            <a:ext cx="3222827" cy="2635926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=""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=""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=""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=""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=""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=""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DF0FE912-504A-0E25-D8B8-2BA61220A6DC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CF0DD68F-0F1F-BE50-4B89-08955B368C2C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BB45441B-83BE-8F45-B1E4-F5E51B149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CCAE6320-32C1-F72E-5C6A-4107B7A3C07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D9707119-C7F2-1AAC-166B-987B3D520150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/>
              <a:t>Quantitatif : </a:t>
            </a:r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LIB – Plus bas c'est mieux</a:t>
            </a:r>
          </a:p>
          <a:p>
            <a:r>
              <a:rPr lang="fr" sz="2400" b="1" i="1" dirty="0"/>
              <a:t>Exemple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025034"/>
            <a:ext cx="4324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b="1" i="1" dirty="0"/>
              <a:t>Indicateur</a:t>
            </a:r>
          </a:p>
          <a:p>
            <a:r>
              <a:rPr lang="fr" sz="2000" dirty="0">
                <a:sym typeface="Wingdings" panose="05000000000000000000" pitchFamily="2" charset="2"/>
              </a:rPr>
              <a:t>Énergie primaire non renouvelable incorporée (MJ/m </a:t>
            </a:r>
            <a:r>
              <a:rPr lang="fr" sz="2000" baseline="30000" dirty="0">
                <a:sym typeface="Wingdings" panose="05000000000000000000" pitchFamily="2" charset="2"/>
              </a:rPr>
              <a:t>2 </a:t>
            </a:r>
            <a:r>
              <a:rPr lang="fr" sz="2000" dirty="0">
                <a:sym typeface="Wingdings" panose="05000000000000000000" pitchFamily="2" charset="2"/>
              </a:rPr>
              <a:t>)</a:t>
            </a:r>
            <a:endParaRPr lang="it-IT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71696637"/>
              </p:ext>
            </p:extLst>
          </p:nvPr>
        </p:nvGraphicFramePr>
        <p:xfrm>
          <a:off x="368634" y="3686788"/>
          <a:ext cx="5235131" cy="6400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sz="1800" b="0" dirty="0">
                          <a:sym typeface="Wingdings" panose="05000000000000000000" pitchFamily="2" charset="2"/>
                        </a:rPr>
                        <a:t>Énergie primaire non renouvelable incorporée (MJ/m </a:t>
                      </a:r>
                      <a:r>
                        <a:rPr lang="fr" sz="1800" b="0" baseline="30000" dirty="0">
                          <a:sym typeface="Wingdings" panose="05000000000000000000" pitchFamily="2" charset="2"/>
                        </a:rPr>
                        <a:t>2 </a:t>
                      </a:r>
                      <a:r>
                        <a:rPr lang="fr" sz="1800" b="0" dirty="0">
                          <a:sym typeface="Wingdings" panose="05000000000000000000" pitchFamily="2" charset="2"/>
                        </a:rPr>
                        <a:t>)</a:t>
                      </a:r>
                      <a:endParaRPr lang="it-IT" sz="1800" b="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Rettangolo 26">
            <a:extLst>
              <a:ext uri="{FF2B5EF4-FFF2-40B4-BE49-F238E27FC236}">
                <a16:creationId xmlns="" xmlns:a16="http://schemas.microsoft.com/office/drawing/2014/main" id="{8D954B49-A9DD-4BA6-BAEA-F638A69029F9}"/>
              </a:ext>
            </a:extLst>
          </p:cNvPr>
          <p:cNvSpPr/>
          <p:nvPr/>
        </p:nvSpPr>
        <p:spPr>
          <a:xfrm>
            <a:off x="5776297" y="5335976"/>
            <a:ext cx="2844000" cy="765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TextBox 32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83" y="3637079"/>
            <a:ext cx="1648828" cy="2192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6429879" y="4268953"/>
            <a:ext cx="756000" cy="36000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" dirty="0"/>
              <a:t>&lt; 80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343" y="1345481"/>
            <a:ext cx="4615072" cy="234106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347423" y="5189600"/>
            <a:ext cx="2861424" cy="369332"/>
            <a:chOff x="2229844" y="5130920"/>
            <a:chExt cx="2861424" cy="369332"/>
          </a:xfrm>
        </p:grpSpPr>
        <p:sp>
          <p:nvSpPr>
            <p:cNvPr id="13" name="Rectangle 12"/>
            <p:cNvSpPr/>
            <p:nvPr/>
          </p:nvSpPr>
          <p:spPr>
            <a:xfrm>
              <a:off x="2229844" y="5130920"/>
              <a:ext cx="28614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" dirty="0">
                  <a:sym typeface="Wingdings" panose="05000000000000000000" pitchFamily="2" charset="2"/>
                </a:rPr>
                <a:t>score correspondt             3.2</a:t>
              </a:r>
              <a:endParaRPr lang="en-GB" dirty="0"/>
            </a:p>
          </p:txBody>
        </p:sp>
        <p:sp>
          <p:nvSpPr>
            <p:cNvPr id="14" name="Notched Right Arrow 13"/>
            <p:cNvSpPr/>
            <p:nvPr/>
          </p:nvSpPr>
          <p:spPr>
            <a:xfrm>
              <a:off x="4312084" y="5215687"/>
              <a:ext cx="251012" cy="199799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AA42E692-33E6-6EE5-4CD1-DB2AE4F7FA23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FE4FD54-AA87-B65C-8053-704861C42D72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9" name="Image 8">
              <a:extLst>
                <a:ext uri="{FF2B5EF4-FFF2-40B4-BE49-F238E27FC236}">
                  <a16:creationId xmlns="" xmlns:a16="http://schemas.microsoft.com/office/drawing/2014/main" id="{F8E66C27-388C-499A-C78A-F5893A813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1D615BBD-1689-1139-1419-DE64BD3DFE2B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E4892E7-221A-A9BF-ACC4-043D1BCCE6D4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20" name="TextBox 6"/>
          <p:cNvSpPr txBox="1"/>
          <p:nvPr/>
        </p:nvSpPr>
        <p:spPr>
          <a:xfrm rot="16200000">
            <a:off x="3932450" y="2336563"/>
            <a:ext cx="1440612" cy="2870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" sz="1200" b="1" dirty="0"/>
              <a:t>Score normalisé</a:t>
            </a:r>
            <a:endParaRPr lang="el-GR" sz="1200" b="1" dirty="0"/>
          </a:p>
        </p:txBody>
      </p:sp>
    </p:spTree>
    <p:extLst>
      <p:ext uri="{BB962C8B-B14F-4D97-AF65-F5344CB8AC3E}">
        <p14:creationId xmlns=""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2FAF1A0-CE70-16D1-3794-8F222CB3A033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2" name="Image 11">
              <a:extLst>
                <a:ext uri="{FF2B5EF4-FFF2-40B4-BE49-F238E27FC236}">
                  <a16:creationId xmlns="" xmlns:a16="http://schemas.microsoft.com/office/drawing/2014/main" id="{97018291-F7B1-10D7-6C79-29BDB9400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4840087B-A41A-59A9-3374-48F24F8CF0F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55316812-B3DA-64C0-E7AB-913BDED1CC1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/>
              <a:t>Qualitatif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1200" b="1" dirty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1200" b="1" dirty="0"/>
              <a:t>Score normalisé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=""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fr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Situations discrètes , décrivant la performance de l'indicateur pour chaque score normalisé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379912" y="1482272"/>
            <a:ext cx="5764088" cy="44137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8296" y="4776850"/>
            <a:ext cx="31272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b="1" i="1" dirty="0"/>
              <a:t>Exemple</a:t>
            </a:r>
            <a:r>
              <a:rPr lang="fr" i="1" dirty="0"/>
              <a:t> :</a:t>
            </a:r>
            <a:endParaRPr lang="el-GR" i="1" dirty="0"/>
          </a:p>
          <a:p>
            <a:r>
              <a:rPr lang="fr" sz="1400" i="1" dirty="0"/>
              <a:t>Risque pour les occupants et les installations en cas d'inondation</a:t>
            </a:r>
          </a:p>
          <a:p>
            <a:r>
              <a:rPr lang="fr" sz="1400" i="1" dirty="0"/>
              <a:t>Accès au bâtiment pour les personnes handicapées</a:t>
            </a:r>
            <a:endParaRPr lang="el-GR" sz="1400" i="1" dirty="0"/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2A6FBC08-97F6-1C7A-B46B-20C7EE91FEE1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" sz="3200" dirty="0">
                <a:solidFill>
                  <a:schemeClr val="tx1"/>
                </a:solidFill>
              </a:rPr>
              <a:t>SMC </a:t>
            </a:r>
            <a:r>
              <a:rPr lang="fr" sz="3200" dirty="0" err="1">
                <a:solidFill>
                  <a:schemeClr val="tx1"/>
                </a:solidFill>
              </a:rPr>
              <a:t>SBTool</a:t>
            </a:r>
            <a:r>
              <a:rPr lang="fr" sz="3200" dirty="0">
                <a:solidFill>
                  <a:schemeClr val="tx1"/>
                </a:solidFill>
              </a:rPr>
              <a:t> - Échelle du bâtiment</a:t>
            </a:r>
            <a:endParaRPr lang="el-GR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=""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7" y="1025118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" sz="2200" u="sng" dirty="0">
                <a:sym typeface="Wingdings" panose="05000000000000000000" pitchFamily="2" charset="2"/>
              </a:rPr>
              <a:t>Le but </a:t>
            </a:r>
            <a:r>
              <a:rPr lang="fr" sz="2200" dirty="0">
                <a:sym typeface="Wingdings" panose="05000000000000000000" pitchFamily="2" charset="2"/>
              </a:rPr>
              <a:t> de </a:t>
            </a:r>
            <a:r>
              <a:rPr lang="fr" sz="2200" b="1" dirty="0"/>
              <a:t>contextualiser </a:t>
            </a:r>
            <a:r>
              <a:rPr lang="fr" sz="2200" dirty="0"/>
              <a:t>le Cadre Générique, en tenant compte des spécificités du bâtiment</a:t>
            </a:r>
          </a:p>
          <a:p>
            <a:pPr algn="just"/>
            <a:endParaRPr lang="en-US" sz="2200" dirty="0"/>
          </a:p>
          <a:p>
            <a:pPr algn="just"/>
            <a:r>
              <a:rPr lang="fr" sz="2200" u="sng" dirty="0"/>
              <a:t>Le résultat </a:t>
            </a:r>
            <a:r>
              <a:rPr lang="fr" sz="2200" dirty="0">
                <a:sym typeface="Wingdings" panose="05000000000000000000" pitchFamily="2" charset="2"/>
              </a:rPr>
              <a:t> </a:t>
            </a:r>
            <a:r>
              <a:rPr lang="fr" sz="2200" dirty="0"/>
              <a:t>une </a:t>
            </a:r>
            <a:r>
              <a:rPr lang="fr" sz="2200" b="1" dirty="0"/>
              <a:t>note d'évaluation finale </a:t>
            </a:r>
            <a:r>
              <a:rPr lang="fr" sz="2200" dirty="0"/>
              <a:t>, qui indique la performance globale de durabilité d'un bâtiment</a:t>
            </a:r>
          </a:p>
          <a:p>
            <a:pPr algn="just"/>
            <a:endParaRPr lang="en-US" sz="2200" dirty="0">
              <a:sym typeface="Wingdings" panose="05000000000000000000" pitchFamily="2" charset="2"/>
            </a:endParaRPr>
          </a:p>
          <a:p>
            <a:pPr algn="just"/>
            <a:endParaRPr lang="en-US" sz="2200" dirty="0">
              <a:sym typeface="Wingdings" panose="05000000000000000000" pitchFamily="2" charset="2"/>
            </a:endParaRPr>
          </a:p>
          <a:p>
            <a:pPr algn="just"/>
            <a:r>
              <a:rPr lang="fr" sz="2200" u="sng" dirty="0">
                <a:sym typeface="Wingdings" panose="05000000000000000000" pitchFamily="2" charset="2"/>
              </a:rPr>
              <a:t>Le processus d'évaluation </a:t>
            </a:r>
            <a:r>
              <a:rPr lang="fr" sz="2200" dirty="0">
                <a:sym typeface="Wingdings" panose="05000000000000000000" pitchFamily="2" charset="2"/>
              </a:rPr>
              <a:t> A partir d'un ensemble de critères il faut suivre une procédure mathématique en trois étapes :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fr" sz="2200" b="1" dirty="0">
                <a:sym typeface="Wingdings" panose="05000000000000000000" pitchFamily="2" charset="2"/>
              </a:rPr>
              <a:t>Caractérisation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fr" sz="2200" b="1" dirty="0">
                <a:sym typeface="Wingdings" panose="05000000000000000000" pitchFamily="2" charset="2"/>
              </a:rPr>
              <a:t>Normalisation</a:t>
            </a:r>
          </a:p>
          <a:p>
            <a:pPr marL="685800" lvl="1" algn="just">
              <a:buFont typeface="Courier New" panose="02070309020205020404" pitchFamily="49" charset="0"/>
              <a:buChar char="o"/>
            </a:pPr>
            <a:r>
              <a:rPr lang="fr" sz="2200" b="1" dirty="0">
                <a:sym typeface="Wingdings" panose="05000000000000000000" pitchFamily="2" charset="2"/>
              </a:rPr>
              <a:t>Agrégation</a:t>
            </a:r>
          </a:p>
          <a:p>
            <a:pPr algn="just"/>
            <a:endParaRPr lang="it-IT" sz="2200" dirty="0"/>
          </a:p>
          <a:p>
            <a:pPr algn="just"/>
            <a:endParaRPr lang="it-IT" sz="2200" dirty="0"/>
          </a:p>
        </p:txBody>
      </p:sp>
      <p:grpSp>
        <p:nvGrpSpPr>
          <p:cNvPr id="5" name="Groupe 4">
            <a:extLst>
              <a:ext uri="{FF2B5EF4-FFF2-40B4-BE49-F238E27FC236}">
                <a16:creationId xmlns="" xmlns:a16="http://schemas.microsoft.com/office/drawing/2014/main" id="{081A1361-AA82-D2D1-DE5E-6CB344006C27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0F244CE8-AA36-E6B5-1AE4-C9BCE24A1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52E86423-9041-9ECF-347C-3FDEB0C894C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99A29DBC-019D-C3A1-2443-8495811F751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/>
              <a:t>Qualitatif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1200" b="1" dirty="0"/>
              <a:t>Descriptions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1200" b="1" dirty="0"/>
              <a:t>Score normalisé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=""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113751" y="2381234"/>
            <a:ext cx="4553389" cy="23900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Situations discrètes </a:t>
            </a:r>
            <a:r>
              <a:rPr lang="f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l-GR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Score normalisé V </a:t>
            </a:r>
            <a:r>
              <a:rPr lang="fr" altLang="it-IT" sz="12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 associé à la situation -1</a:t>
            </a: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normalisée V </a:t>
            </a:r>
            <a:r>
              <a:rPr lang="fr" altLang="it-IT" sz="12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 associé à la situation 0</a:t>
            </a: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normalisée V </a:t>
            </a:r>
            <a:r>
              <a:rPr lang="fr" altLang="it-IT" sz="12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 associé à la situation 3</a:t>
            </a: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normalisée V </a:t>
            </a:r>
            <a:r>
              <a:rPr lang="fr" altLang="it-IT" sz="12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fr" altLang="it-IT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 associé à la situation 5</a:t>
            </a:r>
            <a:endParaRPr lang="en-US" alt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=""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233681" y="5205198"/>
            <a:ext cx="8910319" cy="10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f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performance du quartier est définie sur la base d'une comparaison avec toutes les descriptions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1E0794F-1AC3-8ED4-0365-6580A1B9E7A3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7578D6D2-3324-94E8-EA4C-698D554B3F3B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2" name="Image 11">
              <a:extLst>
                <a:ext uri="{FF2B5EF4-FFF2-40B4-BE49-F238E27FC236}">
                  <a16:creationId xmlns="" xmlns:a16="http://schemas.microsoft.com/office/drawing/2014/main" id="{BED17809-362F-B98D-889A-263D4CD1F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="" xmlns:a16="http://schemas.microsoft.com/office/drawing/2014/main" id="{346A1B32-C6AC-BA58-9694-18436D5A7EB5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33593193-FD6D-C2EE-4251-84BEB0B55196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91505F59-C385-E9D2-E7D7-1A3D753DBC45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8" name="Image 7">
              <a:extLst>
                <a:ext uri="{FF2B5EF4-FFF2-40B4-BE49-F238E27FC236}">
                  <a16:creationId xmlns="" xmlns:a16="http://schemas.microsoft.com/office/drawing/2014/main" id="{1BF40D93-05EE-1356-4BC0-3C07CB036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CD1CFFE6-4BAD-BE0A-6812-F8033C7BE24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0441D040-0564-532E-2CE3-78AA9F41B2AF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graphicFrame>
        <p:nvGraphicFramePr>
          <p:cNvPr id="15" name="Tableau 14">
            <a:extLst>
              <a:ext uri="{FF2B5EF4-FFF2-40B4-BE49-F238E27FC236}">
                <a16:creationId xmlns="" xmlns:a16="http://schemas.microsoft.com/office/drawing/2014/main" id="{9185CC6A-2DCD-449E-CA6F-96D9ACFF2A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4336025"/>
              </p:ext>
            </p:extLst>
          </p:nvPr>
        </p:nvGraphicFramePr>
        <p:xfrm>
          <a:off x="273752" y="3946275"/>
          <a:ext cx="7162800" cy="2026920"/>
        </p:xfrm>
        <a:graphic>
          <a:graphicData uri="http://schemas.openxmlformats.org/drawingml/2006/table">
            <a:tbl>
              <a:tblPr/>
              <a:tblGrid>
                <a:gridCol w="1346200">
                  <a:extLst>
                    <a:ext uri="{9D8B030D-6E8A-4147-A177-3AD203B41FA5}">
                      <a16:colId xmlns="" xmlns:a16="http://schemas.microsoft.com/office/drawing/2014/main" val="3285282952"/>
                    </a:ext>
                  </a:extLst>
                </a:gridCol>
                <a:gridCol w="5308600">
                  <a:extLst>
                    <a:ext uri="{9D8B030D-6E8A-4147-A177-3AD203B41FA5}">
                      <a16:colId xmlns="" xmlns:a16="http://schemas.microsoft.com/office/drawing/2014/main" val="4067646371"/>
                    </a:ext>
                  </a:extLst>
                </a:gridCol>
                <a:gridCol w="508000">
                  <a:extLst>
                    <a:ext uri="{9D8B030D-6E8A-4147-A177-3AD203B41FA5}">
                      <a16:colId xmlns="" xmlns:a16="http://schemas.microsoft.com/office/drawing/2014/main" val="398157477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6983519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Négative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occupants et les utilisateurs du bâtiment sont susceptibles de subir des risques de blessures et de dommages matériels </a:t>
                      </a:r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importants</a:t>
                      </a: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lors d'inondations causées par des niveaux de crue centenaires ou d'autres événements d'inondation.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22150963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pratique minimale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occupants et les utilisateurs du bâtiment sont susceptibles de subir des  dommages matériels </a:t>
                      </a:r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modérés</a:t>
                      </a: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lors d'inondations causées par des niveaux de crue centenaires ou d'autres événements d'inondation.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44948244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Bonne pratique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occupants et les utilisateurs du bâtiment sont </a:t>
                      </a:r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peu susceptibles</a:t>
                      </a: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 subir des dommages matériels lors d'inondations causées par des niveaux d'inondation de 100 ans ou d'autres événements d'inondation.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7543569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meilleure pratique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 occupants et les utilisateurs des bâtiments sont </a:t>
                      </a:r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très peu susceptibles</a:t>
                      </a: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 subir des dommages matériels lors d'inondations causées par des niveaux de crue centenaires ou d'autres inondations.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18235508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8916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2400" b="1" dirty="0"/>
              <a:t>Étape 2 : Normalisation ou attribution de score</a:t>
            </a:r>
            <a:endParaRPr lang="el-GR" sz="24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522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600" b="1" dirty="0"/>
              <a:t>Qualitatif</a:t>
            </a:r>
          </a:p>
          <a:p>
            <a:r>
              <a:rPr lang="fr" sz="1600" b="1" i="1" dirty="0"/>
              <a:t>Exemple</a:t>
            </a:r>
            <a:endParaRPr lang="it-IT" sz="16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49" y="1869231"/>
            <a:ext cx="7766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1600" b="1" i="1" dirty="0"/>
              <a:t>Indicateur</a:t>
            </a:r>
          </a:p>
          <a:p>
            <a:r>
              <a:rPr lang="fr" sz="1600" i="1" dirty="0"/>
              <a:t>Risque pour les occupants et les installations en cas d'inondation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3749" y="2545989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87231729"/>
              </p:ext>
            </p:extLst>
          </p:nvPr>
        </p:nvGraphicFramePr>
        <p:xfrm>
          <a:off x="254160" y="2997853"/>
          <a:ext cx="8638050" cy="6400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638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" b="0" dirty="0">
                          <a:latin typeface="+mn-lt"/>
                        </a:rPr>
                        <a:t>Il est peu probable que les occupants et les utilisateurs des bâtiments subissent des dommages matériels causés par les inondations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Rettangolo 9">
            <a:extLst>
              <a:ext uri="{FF2B5EF4-FFF2-40B4-BE49-F238E27FC236}">
                <a16:creationId xmlns="" xmlns:a16="http://schemas.microsoft.com/office/drawing/2014/main" id="{627B1AAE-31B8-43FB-9C2E-A6A86A0603AB}"/>
              </a:ext>
            </a:extLst>
          </p:cNvPr>
          <p:cNvSpPr/>
          <p:nvPr/>
        </p:nvSpPr>
        <p:spPr>
          <a:xfrm>
            <a:off x="201152" y="5156308"/>
            <a:ext cx="7308000" cy="57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F38EA796-0355-9D2B-7EC6-9ACB0297899A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Etape 3 : Agrégation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=""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Score final</a:t>
            </a:r>
          </a:p>
          <a:p>
            <a:pPr algn="ctr"/>
            <a:r>
              <a:rPr lang="fr" sz="1400" b="1" dirty="0">
                <a:ea typeface="Verdana" panose="020B0604030504040204" pitchFamily="34" charset="0"/>
                <a:cs typeface="Verdana" panose="020B0604030504040204" pitchFamily="34" charset="0"/>
              </a:rPr>
              <a:t>qui représente la performance de durabilité du bâtiment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3695"/>
            <a:chOff x="2938121" y="2720719"/>
            <a:chExt cx="3213100" cy="2373695"/>
          </a:xfrm>
        </p:grpSpPr>
        <p:sp>
          <p:nvSpPr>
            <p:cNvPr id="10" name="Esagono 23">
              <a:extLst>
                <a:ext uri="{FF2B5EF4-FFF2-40B4-BE49-F238E27FC236}">
                  <a16:creationId xmlns=""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=""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b="1" dirty="0">
                  <a:ea typeface="Verdana" panose="020B0604030504040204" pitchFamily="34" charset="0"/>
                  <a:cs typeface="Verdana" panose="020B0604030504040204" pitchFamily="34" charset="0"/>
                </a:rPr>
                <a:t>Somme des scores pondérés</a:t>
              </a:r>
              <a:endParaRPr lang="en-US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9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fr" sz="1600" dirty="0">
                  <a:ea typeface="Verdana" panose="020B0604030504040204" pitchFamily="34" charset="0"/>
                  <a:cs typeface="Verdana" panose="020B0604030504040204" pitchFamily="34" charset="0"/>
                </a:rPr>
                <a:t>pour les indicateurs, les catégories et les thémes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=""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=""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b="1" dirty="0">
                  <a:ea typeface="Verdana" panose="020B0604030504040204" pitchFamily="34" charset="0"/>
                  <a:cs typeface="Verdana" panose="020B0604030504040204" pitchFamily="34" charset="0"/>
                </a:rPr>
                <a:t>Attribuer des pondérations et calculer le score pondéré</a:t>
              </a:r>
            </a:p>
            <a:p>
              <a:pPr algn="ctr"/>
              <a:r>
                <a:rPr lang="fr" sz="1600" dirty="0">
                  <a:ea typeface="Verdana" panose="020B0604030504040204" pitchFamily="34" charset="0"/>
                  <a:cs typeface="Verdana" panose="020B0604030504040204" pitchFamily="34" charset="0"/>
                </a:rPr>
                <a:t>pour chaque indicateur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926255"/>
            <a:chOff x="-36631" y="1118306"/>
            <a:chExt cx="3183742" cy="926255"/>
          </a:xfrm>
        </p:grpSpPr>
        <p:sp>
          <p:nvSpPr>
            <p:cNvPr id="12" name="Rettangolo 26">
              <a:extLst>
                <a:ext uri="{FF2B5EF4-FFF2-40B4-BE49-F238E27FC236}">
                  <a16:creationId xmlns=""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600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=""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b="1" dirty="0">
                  <a:ea typeface="Verdana" panose="020B0604030504040204" pitchFamily="34" charset="0"/>
                  <a:cs typeface="Verdana" panose="020B0604030504040204" pitchFamily="34" charset="0"/>
                </a:rPr>
                <a:t>Ensemble de scores </a:t>
              </a:r>
            </a:p>
            <a:p>
              <a:pPr algn="ctr"/>
              <a:r>
                <a:rPr lang="fr" b="1" dirty="0">
                  <a:ea typeface="Verdana" panose="020B0604030504040204" pitchFamily="34" charset="0"/>
                  <a:cs typeface="Verdana" panose="020B0604030504040204" pitchFamily="34" charset="0"/>
                </a:rPr>
                <a:t>normalisés</a:t>
              </a:r>
            </a:p>
            <a:p>
              <a:pPr algn="ctr"/>
              <a:r>
                <a:rPr lang="fr" sz="1600" dirty="0">
                  <a:ea typeface="Verdana" panose="020B0604030504040204" pitchFamily="34" charset="0"/>
                  <a:cs typeface="Verdana" panose="020B0604030504040204" pitchFamily="34" charset="0"/>
                </a:rPr>
                <a:t>un score pour chaque indicateur</a:t>
              </a:r>
              <a:endParaRPr lang="en-US" sz="16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=""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=""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D704FBEC-569C-5357-3334-91B544582951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F724F88B-E909-D7A9-D158-0FA220C00944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143AB186-3FE3-2613-D37C-6B1920B26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3785FCB1-6C1C-2176-636C-66D12737D9DA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F5AA9CF4-9ED7-FBA6-03B6-EA015CB1559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221" y="2974974"/>
            <a:ext cx="2366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ea typeface="Calibri" panose="020F0502020204030204" pitchFamily="34" charset="0"/>
              </a:rPr>
              <a:t>S</a:t>
            </a:r>
            <a:r>
              <a:rPr lang="fr" b="1" dirty="0">
                <a:ea typeface="Calibri" panose="020F0502020204030204" pitchFamily="34" charset="0"/>
              </a:rPr>
              <a:t>core pondéré (WS) de chaque indicateur ( i )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Etape 3 : Agrégation</a:t>
            </a:r>
            <a:endParaRPr lang="el-GR" sz="2800" b="1" dirty="0"/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DA8BE14B-1F7D-015C-BBC8-DECB49815CA1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="" xmlns:a16="http://schemas.microsoft.com/office/drawing/2014/main" id="{8305B20D-52D6-F026-196F-EB3487F22667}"/>
              </a:ext>
            </a:extLst>
          </p:cNvPr>
          <p:cNvGrpSpPr/>
          <p:nvPr/>
        </p:nvGrpSpPr>
        <p:grpSpPr>
          <a:xfrm>
            <a:off x="2108495" y="1216419"/>
            <a:ext cx="7022011" cy="4658729"/>
            <a:chOff x="2108495" y="1216419"/>
            <a:chExt cx="7022011" cy="4658729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6C5E2217-5051-B562-BE1D-A03DF9BE6758}"/>
                </a:ext>
              </a:extLst>
            </p:cNvPr>
            <p:cNvSpPr/>
            <p:nvPr/>
          </p:nvSpPr>
          <p:spPr>
            <a:xfrm>
              <a:off x="2108495" y="1452550"/>
              <a:ext cx="1950720" cy="29718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Facteur de pondération </a:t>
              </a:r>
              <a:r>
                <a:rPr lang="fr-FR" sz="1100" b="1" kern="100" baseline="-250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 </a:t>
              </a:r>
              <a:endParaRPr lang="fr-FR" sz="1100" kern="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CFAC9E4F-37AD-00F1-8DEF-CC17577409A0}"/>
                </a:ext>
              </a:extLst>
            </p:cNvPr>
            <p:cNvSpPr/>
            <p:nvPr/>
          </p:nvSpPr>
          <p:spPr>
            <a:xfrm>
              <a:off x="4059215" y="1216419"/>
              <a:ext cx="465191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fr-FR" sz="4400" b="1" cap="none" spc="0" dirty="0">
                  <a:ln/>
                  <a:solidFill>
                    <a:schemeClr val="accent3"/>
                  </a:solidFill>
                  <a:effectLst/>
                </a:rPr>
                <a:t>=</a:t>
              </a: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3" name="ZoneTexte 12">
                  <a:extLst>
                    <a:ext uri="{FF2B5EF4-FFF2-40B4-BE49-F238E27FC236}">
                      <a16:creationId xmlns:a16="http://schemas.microsoft.com/office/drawing/2014/main" id="{9A40FFAA-2C26-79B5-55F7-068450150533}"/>
                    </a:ext>
                  </a:extLst>
                </p:cNvPr>
                <p:cNvSpPr txBox="1"/>
                <p:nvPr/>
              </p:nvSpPr>
              <p:spPr>
                <a:xfrm>
                  <a:off x="4291810" y="1347993"/>
                  <a:ext cx="4838696" cy="5062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d>
                          <m:dPr>
                            <m:ctrlPr>
                              <a:rPr lang="fr-FR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𝑛𝑖𝑣𝑒𝑎𝑢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𝑑𝑒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𝑝𝑟𝑖𝑜𝑟𝑖𝑡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é</m:t>
                                </m:r>
                              </m:e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(1 à 3)</m:t>
                                </m:r>
                              </m:e>
                            </m:eqArr>
                          </m:e>
                        </m:d>
                        <m:r>
                          <a:rPr lang="fr-FR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fr-FR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d>
                          <m:dPr>
                            <m:ctrlPr>
                              <a:rPr lang="fr-FR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𝐼𝑛𝑡𝑒𝑛𝑠𝑖𝑡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é</m:t>
                                </m:r>
                              </m:e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(1 à 3)</m:t>
                                </m:r>
                              </m:e>
                            </m:eqArr>
                          </m:e>
                        </m:d>
                        <m:r>
                          <a:rPr lang="fr-FR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d>
                          <m:dPr>
                            <m:ctrlPr>
                              <a:rPr lang="fr-FR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𝐸𝑡𝑒𝑛𝑑𝑢</m:t>
                                </m:r>
                              </m:e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(1 à 5)</m:t>
                                </m:r>
                              </m:e>
                            </m:eqArr>
                          </m:e>
                        </m:d>
                        <m:r>
                          <a:rPr lang="fr-FR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</m:t>
                        </m:r>
                        <m:d>
                          <m:dPr>
                            <m:ctrlPr>
                              <a:rPr lang="fr-FR" sz="1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𝐷𝑢𝑟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é</m:t>
                                </m:r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𝑒</m:t>
                                </m:r>
                              </m:e>
                              <m:e>
                                <m:r>
                                  <a:rPr lang="fr-FR" sz="1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(1 à 5)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fr-FR" sz="1400" dirty="0"/>
                </a:p>
              </p:txBody>
            </p:sp>
          </mc:Choice>
          <mc:Fallback>
            <p:sp>
              <p:nvSpPr>
                <p:cNvPr id="13" name="ZoneTexte 12">
                  <a:extLst>
                    <a:ext uri="{FF2B5EF4-FFF2-40B4-BE49-F238E27FC236}">
                      <a16:creationId xmlns:a14="http://schemas.microsoft.com/office/drawing/2010/main" xmlns="" xmlns:a16="http://schemas.microsoft.com/office/drawing/2014/main" id="{9A40FFAA-2C26-79B5-55F7-0684501505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1810" y="1347993"/>
                  <a:ext cx="4838696" cy="506292"/>
                </a:xfrm>
                <a:prstGeom prst="rect">
                  <a:avLst/>
                </a:prstGeom>
                <a:blipFill>
                  <a:blip r:embed="rId2"/>
                  <a:stretch>
                    <a:fillRect b="-602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31B347FF-5140-CF4B-092E-C0E6A7E5AD3D}"/>
                </a:ext>
              </a:extLst>
            </p:cNvPr>
            <p:cNvSpPr/>
            <p:nvPr/>
          </p:nvSpPr>
          <p:spPr>
            <a:xfrm>
              <a:off x="2108495" y="2445804"/>
              <a:ext cx="1950720" cy="5526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Coefficient de 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Pondération</a:t>
              </a:r>
              <a:r>
                <a:rPr lang="fr-FR" sz="1100" b="1" kern="100" baseline="-250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fr-FR" sz="1100" b="1" kern="1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(%)</a:t>
              </a:r>
              <a:endParaRPr lang="fr-FR" sz="1100" kern="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EAF7A670-947B-5D89-E2F8-9BA1CAC0BBAB}"/>
                </a:ext>
              </a:extLst>
            </p:cNvPr>
            <p:cNvSpPr/>
            <p:nvPr/>
          </p:nvSpPr>
          <p:spPr>
            <a:xfrm>
              <a:off x="4664417" y="2321851"/>
              <a:ext cx="1950720" cy="29718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Facteur de pondération </a:t>
              </a:r>
              <a:r>
                <a:rPr lang="fr-FR" sz="1100" b="1" kern="100" baseline="-250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 </a:t>
              </a:r>
              <a:endParaRPr lang="fr-FR" sz="1100" kern="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Connecteur droit 15">
              <a:extLst>
                <a:ext uri="{FF2B5EF4-FFF2-40B4-BE49-F238E27FC236}">
                  <a16:creationId xmlns="" xmlns:a16="http://schemas.microsoft.com/office/drawing/2014/main" id="{3C6B35E9-EE00-8866-EDEF-F4A6182655A3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2722128"/>
              <a:ext cx="213915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EFE863DF-8AB6-55C1-2023-106E64825D4D}"/>
                </a:ext>
              </a:extLst>
            </p:cNvPr>
            <p:cNvSpPr txBox="1"/>
            <p:nvPr/>
          </p:nvSpPr>
          <p:spPr>
            <a:xfrm>
              <a:off x="6841494" y="2536751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   X 100</a:t>
              </a: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BDE54968-A586-055C-C3B1-1A172CF21AE6}"/>
                    </a:ext>
                  </a:extLst>
                </p:cNvPr>
                <p:cNvSpPr txBox="1"/>
                <p:nvPr/>
              </p:nvSpPr>
              <p:spPr>
                <a:xfrm>
                  <a:off x="4560495" y="2862050"/>
                  <a:ext cx="2244910" cy="3307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limLoc m:val="subSup"/>
                            <m:ctrlPr>
                              <a:rPr lang="fr-FR" sz="105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  <m:e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𝑪𝒐𝒆𝒇𝒇𝒊𝒄𝒊𝒆𝒏𝒕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𝒅𝒆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𝒑𝒐𝒏𝒅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é</m:t>
                            </m:r>
                            <m:r>
                              <a:rPr lang="fr-FR" sz="1050" b="1" i="1" smtClean="0">
                                <a:latin typeface="Cambria Math" panose="02040503050406030204" pitchFamily="18" charset="0"/>
                              </a:rPr>
                              <m:t>𝒓𝒂𝒕𝒊𝒐𝒏</m:t>
                            </m:r>
                          </m:e>
                        </m:nary>
                        <m:r>
                          <m:rPr>
                            <m:sty m:val="p"/>
                          </m:rPr>
                          <a:rPr lang="fr-FR" sz="1050" b="0" i="0" baseline="-25000" smtClean="0">
                            <a:latin typeface="Cambria Math" panose="02040503050406030204" pitchFamily="18" charset="0"/>
                          </a:rPr>
                          <m:t>i</m:t>
                        </m:r>
                      </m:oMath>
                    </m:oMathPara>
                  </a14:m>
                  <a:endParaRPr lang="fr-FR" baseline="-25000" dirty="0"/>
                </a:p>
              </p:txBody>
            </p:sp>
          </mc:Choice>
          <mc:Fallback>
            <p:sp>
              <p:nvSpPr>
                <p:cNvPr id="18" name="ZoneTexte 17">
                  <a:extLst>
                    <a:ext uri="{FF2B5EF4-FFF2-40B4-BE49-F238E27FC236}">
                      <a16:creationId xmlns:a14="http://schemas.microsoft.com/office/drawing/2010/main" xmlns="" xmlns:a16="http://schemas.microsoft.com/office/drawing/2014/main" id="{BDE54968-A586-055C-C3B1-1A172CF21A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0495" y="2862050"/>
                  <a:ext cx="2244910" cy="330732"/>
                </a:xfrm>
                <a:prstGeom prst="rect">
                  <a:avLst/>
                </a:prstGeom>
                <a:blipFill>
                  <a:blip r:embed="rId3"/>
                  <a:stretch>
                    <a:fillRect l="-21467" t="-176364" r="-272" b="-260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 : en angle 18">
              <a:extLst>
                <a:ext uri="{FF2B5EF4-FFF2-40B4-BE49-F238E27FC236}">
                  <a16:creationId xmlns="" xmlns:a16="http://schemas.microsoft.com/office/drawing/2014/main" id="{35639FD0-D258-7FBE-935C-BD9CF6FEE8DB}"/>
                </a:ext>
              </a:extLst>
            </p:cNvPr>
            <p:cNvCxnSpPr>
              <a:cxnSpLocks/>
              <a:stCxn id="11" idx="2"/>
              <a:endCxn id="15" idx="0"/>
            </p:cNvCxnSpPr>
            <p:nvPr/>
          </p:nvCxnSpPr>
          <p:spPr>
            <a:xfrm rot="16200000" flipH="1">
              <a:off x="4075756" y="757829"/>
              <a:ext cx="572121" cy="255592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FF66B109-D74F-FC56-7A79-044F7E4C2E55}"/>
                </a:ext>
              </a:extLst>
            </p:cNvPr>
            <p:cNvSpPr/>
            <p:nvPr/>
          </p:nvSpPr>
          <p:spPr>
            <a:xfrm>
              <a:off x="2108495" y="3694527"/>
              <a:ext cx="1950720" cy="85132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Coefficient de 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Pondération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100" b="1" kern="1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Ajusté</a:t>
              </a:r>
              <a:r>
                <a:rPr lang="fr-FR" sz="1100" b="1" kern="100" baseline="-250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100" b="1" kern="1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(%)</a:t>
              </a:r>
              <a:endParaRPr lang="fr-FR" sz="1100" kern="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E86E210A-2939-D48C-4FB2-5406BDC91EA4}"/>
                </a:ext>
              </a:extLst>
            </p:cNvPr>
            <p:cNvSpPr/>
            <p:nvPr/>
          </p:nvSpPr>
          <p:spPr>
            <a:xfrm>
              <a:off x="4059215" y="3698693"/>
              <a:ext cx="465191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fr-FR" sz="4400" b="1" cap="none" spc="0" dirty="0">
                  <a:ln/>
                  <a:solidFill>
                    <a:schemeClr val="accent3"/>
                  </a:solidFill>
                  <a:effectLst/>
                </a:rPr>
                <a:t>=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BABCEB87-1636-738A-9EA3-7FDBF12383BB}"/>
                </a:ext>
              </a:extLst>
            </p:cNvPr>
            <p:cNvSpPr/>
            <p:nvPr/>
          </p:nvSpPr>
          <p:spPr>
            <a:xfrm>
              <a:off x="4568066" y="3951446"/>
              <a:ext cx="2273428" cy="3307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Coefficient de Pondération</a:t>
              </a:r>
              <a:r>
                <a:rPr lang="fr-FR" sz="1100" b="1" kern="1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(%)</a:t>
              </a:r>
              <a:endParaRPr lang="fr-FR" sz="1100" kern="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="" xmlns:a16="http://schemas.microsoft.com/office/drawing/2014/main" id="{A5C9F316-5B00-EF92-6195-C9A819AAD160}"/>
                </a:ext>
              </a:extLst>
            </p:cNvPr>
            <p:cNvSpPr txBox="1"/>
            <p:nvPr/>
          </p:nvSpPr>
          <p:spPr>
            <a:xfrm>
              <a:off x="6868184" y="3935522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   X</a:t>
              </a:r>
            </a:p>
          </p:txBody>
        </p:sp>
        <p:sp>
          <p:nvSpPr>
            <p:cNvPr id="24" name="Parenthèses 23">
              <a:extLst>
                <a:ext uri="{FF2B5EF4-FFF2-40B4-BE49-F238E27FC236}">
                  <a16:creationId xmlns="" xmlns:a16="http://schemas.microsoft.com/office/drawing/2014/main" id="{2D1C280F-E464-FD43-0644-D1C3DDDBB212}"/>
                </a:ext>
              </a:extLst>
            </p:cNvPr>
            <p:cNvSpPr/>
            <p:nvPr/>
          </p:nvSpPr>
          <p:spPr>
            <a:xfrm>
              <a:off x="7341139" y="3843865"/>
              <a:ext cx="1594699" cy="624269"/>
            </a:xfrm>
            <a:prstGeom prst="bracketPair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="" xmlns:a16="http://schemas.microsoft.com/office/drawing/2014/main" id="{0175BF1D-CA5B-D4AF-B187-6DBA5B78DE4C}"/>
                </a:ext>
              </a:extLst>
            </p:cNvPr>
            <p:cNvSpPr txBox="1"/>
            <p:nvPr/>
          </p:nvSpPr>
          <p:spPr>
            <a:xfrm>
              <a:off x="7427697" y="3889356"/>
              <a:ext cx="15350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Facteur d’ajustement </a:t>
              </a:r>
            </a:p>
            <a:p>
              <a:r>
                <a:rPr lang="fr-FR" sz="1200" dirty="0"/>
                <a:t>du projet (0,5 à 1,5)</a:t>
              </a:r>
            </a:p>
          </p:txBody>
        </p:sp>
        <p:cxnSp>
          <p:nvCxnSpPr>
            <p:cNvPr id="26" name="Connecteur : en angle 25">
              <a:extLst>
                <a:ext uri="{FF2B5EF4-FFF2-40B4-BE49-F238E27FC236}">
                  <a16:creationId xmlns="" xmlns:a16="http://schemas.microsoft.com/office/drawing/2014/main" id="{201930CA-1BDA-56C4-7EFF-9FD6CBF88669}"/>
                </a:ext>
              </a:extLst>
            </p:cNvPr>
            <p:cNvCxnSpPr>
              <a:cxnSpLocks/>
              <a:stCxn id="14" idx="2"/>
              <a:endCxn id="22" idx="0"/>
            </p:cNvCxnSpPr>
            <p:nvPr/>
          </p:nvCxnSpPr>
          <p:spPr>
            <a:xfrm rot="16200000" flipH="1">
              <a:off x="3917821" y="2164486"/>
              <a:ext cx="952993" cy="262092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911AD284-82A2-ED53-CDA5-6BA6168C7187}"/>
                </a:ext>
              </a:extLst>
            </p:cNvPr>
            <p:cNvSpPr/>
            <p:nvPr/>
          </p:nvSpPr>
          <p:spPr>
            <a:xfrm>
              <a:off x="2108495" y="5023822"/>
              <a:ext cx="1950720" cy="85132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Score pondéré 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(</a:t>
              </a:r>
              <a:r>
                <a:rPr lang="fr-FR" sz="1100" b="1" kern="1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WS</a:t>
              </a:r>
              <a:r>
                <a:rPr lang="fr-FR" sz="1100" b="1" kern="100" baseline="-25000" dirty="0" err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i</a:t>
              </a:r>
              <a:r>
                <a:rPr lang="fr-FR" sz="1100" b="1" kern="100" baseline="-250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fr-FR" sz="1100" b="1" kern="1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endParaRPr lang="fr-FR" sz="1100" kern="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E251EF0A-6A61-6422-70F5-F35BA44B8E18}"/>
                </a:ext>
              </a:extLst>
            </p:cNvPr>
            <p:cNvSpPr/>
            <p:nvPr/>
          </p:nvSpPr>
          <p:spPr>
            <a:xfrm>
              <a:off x="4059215" y="5027988"/>
              <a:ext cx="465191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fr-FR" sz="4400" b="1" cap="none" spc="0" dirty="0">
                  <a:ln/>
                  <a:solidFill>
                    <a:schemeClr val="accent3"/>
                  </a:solidFill>
                  <a:effectLst/>
                </a:rPr>
                <a:t>=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0CF99BAF-2209-AFE6-C578-1EE057BF6EDF}"/>
                </a:ext>
              </a:extLst>
            </p:cNvPr>
            <p:cNvSpPr/>
            <p:nvPr/>
          </p:nvSpPr>
          <p:spPr>
            <a:xfrm>
              <a:off x="4568065" y="5280741"/>
              <a:ext cx="2467439" cy="3307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b="1" kern="1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Coefficient de Pondération</a:t>
              </a:r>
              <a:r>
                <a:rPr lang="fr-FR" sz="1100" b="1" kern="100" dirty="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 ajusté (%)</a:t>
              </a:r>
              <a:endParaRPr lang="fr-FR" sz="1100" kern="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0E07BC34-58F9-3B1C-602B-9EAA0EE4BEFA}"/>
                </a:ext>
              </a:extLst>
            </p:cNvPr>
            <p:cNvSpPr txBox="1"/>
            <p:nvPr/>
          </p:nvSpPr>
          <p:spPr>
            <a:xfrm>
              <a:off x="6868184" y="5264817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   X</a:t>
              </a:r>
            </a:p>
          </p:txBody>
        </p:sp>
        <p:sp>
          <p:nvSpPr>
            <p:cNvPr id="31" name="Parenthèses 30">
              <a:extLst>
                <a:ext uri="{FF2B5EF4-FFF2-40B4-BE49-F238E27FC236}">
                  <a16:creationId xmlns="" xmlns:a16="http://schemas.microsoft.com/office/drawing/2014/main" id="{01F06CD6-2427-DCC6-2BAE-4D3AFA8FDE6C}"/>
                </a:ext>
              </a:extLst>
            </p:cNvPr>
            <p:cNvSpPr/>
            <p:nvPr/>
          </p:nvSpPr>
          <p:spPr>
            <a:xfrm>
              <a:off x="7341139" y="5173160"/>
              <a:ext cx="1594699" cy="624269"/>
            </a:xfrm>
            <a:prstGeom prst="bracketPair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" name="Connecteur : en angle 31">
              <a:extLst>
                <a:ext uri="{FF2B5EF4-FFF2-40B4-BE49-F238E27FC236}">
                  <a16:creationId xmlns="" xmlns:a16="http://schemas.microsoft.com/office/drawing/2014/main" id="{E421DAC1-1474-DF6D-38DD-C2EEF0B40D3B}"/>
                </a:ext>
              </a:extLst>
            </p:cNvPr>
            <p:cNvCxnSpPr>
              <a:cxnSpLocks/>
              <a:stCxn id="20" idx="2"/>
              <a:endCxn id="29" idx="0"/>
            </p:cNvCxnSpPr>
            <p:nvPr/>
          </p:nvCxnSpPr>
          <p:spPr>
            <a:xfrm rot="16200000" flipH="1">
              <a:off x="4075376" y="3554332"/>
              <a:ext cx="734888" cy="271793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1A965E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ZoneTexte 32">
              <a:extLst>
                <a:ext uri="{FF2B5EF4-FFF2-40B4-BE49-F238E27FC236}">
                  <a16:creationId xmlns="" xmlns:a16="http://schemas.microsoft.com/office/drawing/2014/main" id="{12DD8215-284A-E13C-3820-0F67CE8C2E92}"/>
                </a:ext>
              </a:extLst>
            </p:cNvPr>
            <p:cNvSpPr txBox="1"/>
            <p:nvPr/>
          </p:nvSpPr>
          <p:spPr>
            <a:xfrm>
              <a:off x="7546082" y="5287784"/>
              <a:ext cx="11848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Score normalisé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B165700B-063B-472E-C7CA-38FF146B3D90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8DDCA02B-828B-8E5F-E789-33D1D799A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19F3AE5A-FE67-9233-E970-B4B168ED74A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5B4EDA20-A1F7-A1BE-5421-62575F36CF21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3750" y="1535162"/>
            <a:ext cx="2852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>
                <a:ea typeface="Calibri" panose="020F0502020204030204" pitchFamily="34" charset="0"/>
              </a:rPr>
              <a:t>S</a:t>
            </a:r>
            <a:r>
              <a:rPr lang="fr" sz="2000" b="1" dirty="0">
                <a:ea typeface="Calibri" panose="020F0502020204030204" pitchFamily="34" charset="0"/>
              </a:rPr>
              <a:t>core </a:t>
            </a:r>
            <a:r>
              <a:rPr lang="fr" sz="2000" b="1" dirty="0" smtClean="0">
                <a:ea typeface="Calibri" panose="020F0502020204030204" pitchFamily="34" charset="0"/>
              </a:rPr>
              <a:t>pondéré </a:t>
            </a:r>
            <a:r>
              <a:rPr lang="fr" sz="2000" b="1" dirty="0">
                <a:ea typeface="Calibri" panose="020F0502020204030204" pitchFamily="34" charset="0"/>
              </a:rPr>
              <a:t>(WS) de chaque catégorie (c)</a:t>
            </a:r>
            <a:endParaRPr lang="en-GB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Etape 3 : Agrégation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2852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2000" b="1" dirty="0">
                <a:ea typeface="Calibri" panose="020F0502020204030204" pitchFamily="34" charset="0"/>
              </a:rPr>
              <a:t>Score pondéré (WS)de chaque thème (IS)</a:t>
            </a:r>
            <a:endParaRPr lang="en-GB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sz="2000" b="1" dirty="0">
                <a:ea typeface="Calibri" panose="020F0502020204030204" pitchFamily="34" charset="0"/>
              </a:rPr>
              <a:t>Note finale (FS ) du projet</a:t>
            </a:r>
            <a:endParaRPr lang="en-GB" sz="2000" b="1" dirty="0"/>
          </a:p>
        </p:txBody>
      </p:sp>
      <p:sp>
        <p:nvSpPr>
          <p:cNvPr id="12" name="Esagono 20">
            <a:extLst>
              <a:ext uri="{FF2B5EF4-FFF2-40B4-BE49-F238E27FC236}">
                <a16:creationId xmlns=""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" dirty="0">
                <a:solidFill>
                  <a:schemeClr val="tx1"/>
                </a:solidFill>
              </a:rPr>
              <a:t>Somme des scores pondérés de tous les indicateurs dans la catégorie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=""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" dirty="0">
                <a:solidFill>
                  <a:schemeClr val="tx1"/>
                </a:solidFill>
              </a:rPr>
              <a:t>Somme des scores pondérés de toutes les catégories du </a:t>
            </a:r>
            <a:r>
              <a:rPr lang="fr" dirty="0" smtClean="0">
                <a:solidFill>
                  <a:schemeClr val="tx1"/>
                </a:solidFill>
              </a:rPr>
              <a:t>thème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=""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" dirty="0">
                <a:solidFill>
                  <a:schemeClr val="tx1"/>
                </a:solidFill>
              </a:rPr>
              <a:t>Somme des scores pondérés de tous les thèmes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51B534C0-5125-ED54-D773-B1C36562847D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C6307D6-F8B1-FFD3-A550-67C7836F63B9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1DCC6A0C-1628-7572-E25E-8C1F8FD88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BFD0E807-8F8D-36BC-18D0-AD2BEAAB6E52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4A94CAE1-7A29-544C-66BF-3E02FA110CC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=""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=""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sz="500" b="1" dirty="0"/>
                  <a:t>Indicateurs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=""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=""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sz="500" b="1" dirty="0"/>
                  <a:t>Indicateurs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=""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=""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sz="500" b="1" dirty="0"/>
                  <a:t>Indicateurs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=""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=""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" sz="500" b="1" dirty="0"/>
                      <a:t>Catégories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fr" sz="500" dirty="0"/>
                      <a:t>E1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=""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=""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=""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" sz="500" b="1" dirty="0"/>
                      <a:t>Catégories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fr" sz="500" dirty="0"/>
                      <a:t>E2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400" dirty="0"/>
                  </a:p>
                  <a:p>
                    <a:pPr algn="ctr"/>
                    <a:endParaRPr lang="en-US" sz="300" dirty="0"/>
                  </a:p>
                  <a:p>
                    <a:pPr algn="ctr"/>
                    <a:endParaRPr lang="en-US" sz="2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=""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=""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=""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" sz="500" b="1" dirty="0"/>
                  <a:t>Catégories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fr" sz="500" dirty="0"/>
                  <a:t>E3</a:t>
                </a:r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=""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=""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" sz="500" b="1" dirty="0"/>
                  <a:t>Questions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" sz="500" dirty="0">
                    <a:solidFill>
                      <a:schemeClr val="tx1"/>
                    </a:solidFill>
                  </a:rPr>
                  <a:t>E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=""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=""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" sz="500" b="1" dirty="0"/>
              <a:t>Questions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fr" sz="500" dirty="0"/>
              <a:t>UN</a:t>
            </a:r>
          </a:p>
          <a:p>
            <a:pPr>
              <a:lnSpc>
                <a:spcPts val="600"/>
              </a:lnSpc>
            </a:pPr>
            <a:r>
              <a:rPr lang="fr" sz="500" dirty="0"/>
              <a:t>B</a:t>
            </a:r>
          </a:p>
          <a:p>
            <a:pPr>
              <a:lnSpc>
                <a:spcPts val="600"/>
              </a:lnSpc>
            </a:pPr>
            <a:r>
              <a:rPr lang="fr" sz="500" dirty="0"/>
              <a:t>C</a:t>
            </a:r>
          </a:p>
          <a:p>
            <a:pPr>
              <a:lnSpc>
                <a:spcPts val="600"/>
              </a:lnSpc>
            </a:pPr>
            <a:r>
              <a:rPr lang="fr" sz="500" dirty="0"/>
              <a:t>D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fr" sz="500" dirty="0"/>
              <a:t>F</a:t>
            </a:r>
          </a:p>
          <a:p>
            <a:pPr>
              <a:lnSpc>
                <a:spcPts val="600"/>
              </a:lnSpc>
            </a:pPr>
            <a:r>
              <a:rPr lang="fr" sz="500" dirty="0"/>
              <a:t>g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fr" sz="500" dirty="0"/>
              <a:t>F</a:t>
            </a:r>
          </a:p>
          <a:p>
            <a:pPr>
              <a:lnSpc>
                <a:spcPts val="600"/>
              </a:lnSpc>
            </a:pPr>
            <a:r>
              <a:rPr lang="fr" sz="500" dirty="0"/>
              <a:t>g</a:t>
            </a:r>
          </a:p>
          <a:p>
            <a:pPr>
              <a:lnSpc>
                <a:spcPts val="600"/>
              </a:lnSpc>
            </a:pPr>
            <a:r>
              <a:rPr lang="fr" sz="500" dirty="0"/>
              <a:t>H</a:t>
            </a:r>
          </a:p>
          <a:p>
            <a:pPr>
              <a:lnSpc>
                <a:spcPts val="600"/>
              </a:lnSpc>
            </a:pPr>
            <a:r>
              <a:rPr lang="fr" sz="500" dirty="0"/>
              <a:t>je</a:t>
            </a:r>
          </a:p>
          <a:p>
            <a:pPr>
              <a:lnSpc>
                <a:spcPts val="600"/>
              </a:lnSpc>
            </a:pPr>
            <a:r>
              <a:rPr lang="fr" sz="500" dirty="0"/>
              <a:t>L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=""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" dirty="0">
                <a:solidFill>
                  <a:srgbClr val="1A965E"/>
                </a:solidFill>
              </a:rPr>
              <a:t>Score final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Etape 3 : Agrégation</a:t>
            </a:r>
            <a:endParaRPr lang="el-GR" sz="2800" b="1" dirty="0"/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C52433DD-CFEB-4DFE-AEE9-7772CFF3DACC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20834BCE-3802-1DDB-DB2E-174ED53F2B3B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5F827F21-FF58-A1E7-0294-467B1573F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="" xmlns:a16="http://schemas.microsoft.com/office/drawing/2014/main" id="{A9E2F8DE-D451-54B3-233D-0BCD1E78C9DE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1256492B-6AC9-9E6E-92D8-9D5BA3E1C0C3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60991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" dirty="0">
                <a:solidFill>
                  <a:schemeClr val="tx1"/>
                </a:solidFill>
              </a:rPr>
              <a:t>SMC SBTool </a:t>
            </a:r>
            <a:r>
              <a:rPr lang="fr" dirty="0" smtClean="0">
                <a:solidFill>
                  <a:schemeClr val="tx1"/>
                </a:solidFill>
              </a:rPr>
              <a:t>– </a:t>
            </a:r>
            <a:r>
              <a:rPr lang="fr" dirty="0">
                <a:solidFill>
                  <a:schemeClr val="tx1"/>
                </a:solidFill>
              </a:rPr>
              <a:t>Échelle </a:t>
            </a:r>
            <a:r>
              <a:rPr lang="fr" dirty="0" smtClean="0">
                <a:solidFill>
                  <a:schemeClr val="tx1"/>
                </a:solidFill>
              </a:rPr>
              <a:t>du </a:t>
            </a:r>
            <a:r>
              <a:rPr lang="fr" dirty="0" smtClean="0">
                <a:solidFill>
                  <a:schemeClr val="tx1"/>
                </a:solidFill>
              </a:rPr>
              <a:t>bâtiment</a:t>
            </a:r>
            <a:endParaRPr lang="el-GR" sz="3200" strike="sngStrike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=""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" sz="3600" dirty="0"/>
              <a:t>Structure </a:t>
            </a:r>
            <a:r>
              <a:rPr lang="fr" sz="3600" dirty="0">
                <a:sym typeface="Wingdings" panose="05000000000000000000" pitchFamily="2" charset="2"/>
              </a:rPr>
              <a:t>de SMC </a:t>
            </a:r>
            <a:r>
              <a:rPr lang="fr" sz="3600" dirty="0" err="1">
                <a:sym typeface="Wingdings" panose="05000000000000000000" pitchFamily="2" charset="2"/>
              </a:rPr>
              <a:t>SBTool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575868321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e 5">
            <a:extLst>
              <a:ext uri="{FF2B5EF4-FFF2-40B4-BE49-F238E27FC236}">
                <a16:creationId xmlns="" xmlns:a16="http://schemas.microsoft.com/office/drawing/2014/main" id="{B525BC63-A755-0C56-CC8E-7A7B9531E03A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47E2A342-6081-5BE9-51A1-BDF32CE2E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18898D85-AD24-A3E2-B757-3BBB60244715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7BFC4E21-58F9-BF67-2F30-DAD2938BE148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asellaDiTesto 5">
            <a:extLst>
              <a:ext uri="{FF2B5EF4-FFF2-40B4-BE49-F238E27FC236}">
                <a16:creationId xmlns=""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ea typeface="Verdana" panose="020B0604030504040204" pitchFamily="34" charset="0"/>
                <a:cs typeface="Verdana" panose="020B0604030504040204" pitchFamily="34" charset="0"/>
              </a:rPr>
              <a:t>Le processus est composé </a:t>
            </a:r>
            <a:r>
              <a:rPr lang="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trois </a:t>
            </a:r>
            <a:r>
              <a:rPr lang="fr" sz="2000" dirty="0">
                <a:ea typeface="Verdana" panose="020B0604030504040204" pitchFamily="34" charset="0"/>
                <a:cs typeface="Verdana" panose="020B0604030504040204" pitchFamily="34" charset="0"/>
              </a:rPr>
              <a:t>étapes :</a:t>
            </a:r>
          </a:p>
          <a:p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Sélection des critères actifs</a:t>
            </a:r>
          </a:p>
          <a:p>
            <a:pPr lvl="1"/>
            <a:r>
              <a:rPr lang="fr" sz="2000" dirty="0">
                <a:ea typeface="Verdana" panose="020B0604030504040204" pitchFamily="34" charset="0"/>
                <a:cs typeface="Verdana" panose="020B0604030504040204" pitchFamily="34" charset="0"/>
              </a:rPr>
              <a:t>Il est très important de sélectionner les critères actifs car ils représentent les besoins et les objectifs des parties prenantes 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Définition de repères pour les critères/indicateurs</a:t>
            </a:r>
          </a:p>
          <a:p>
            <a:pPr lvl="1"/>
            <a:r>
              <a:rPr lang="fr" sz="2000" dirty="0">
                <a:ea typeface="Verdana" panose="020B0604030504040204" pitchFamily="34" charset="0"/>
                <a:cs typeface="Verdana" panose="020B0604030504040204" pitchFamily="34" charset="0"/>
              </a:rPr>
              <a:t>Un benchmark représente une performance de référence, tandis que des scores définissent le niveau de performance d'un bâtiment.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Attribution de pondérations aux indicateurs, catégories </a:t>
            </a:r>
            <a:r>
              <a:rPr lang="fr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et thèmes</a:t>
            </a:r>
            <a:endParaRPr lang="fr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/>
            <a:r>
              <a:rPr lang="fr" sz="2000" dirty="0">
                <a:ea typeface="Verdana" panose="020B0604030504040204" pitchFamily="34" charset="0"/>
                <a:cs typeface="Verdana" panose="020B0604030504040204" pitchFamily="34" charset="0"/>
              </a:rPr>
              <a:t>L' attribution des pondérations est un processus participatif et doit refléter les priorités et les politiques locales.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="" xmlns:a16="http://schemas.microsoft.com/office/drawing/2014/main" id="{D48C1B65-BD15-6C8D-AF9B-CD1551C5A1DB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B335A8D5-CE5B-9CC0-1626-03E13BA2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1230F826-9F47-DBBD-EFBD-6431CBF2047D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5BCBF9ED-19DC-57A3-3E90-DF6D19151B5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879B5D2-EDA4-DBBB-7699-F9E16F16B014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=""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" sz="2000" dirty="0">
                <a:ea typeface="Verdana" panose="020B0604030504040204" pitchFamily="34" charset="0"/>
                <a:cs typeface="Calibri" panose="020F0502020204030204" pitchFamily="34" charset="0"/>
              </a:rPr>
              <a:t>Le </a:t>
            </a:r>
            <a:r>
              <a:rPr lang="fr" sz="2000" b="1" dirty="0">
                <a:ea typeface="Verdana" panose="020B0604030504040204" pitchFamily="34" charset="0"/>
                <a:cs typeface="Calibri" panose="020F0502020204030204" pitchFamily="34" charset="0"/>
              </a:rPr>
              <a:t>score de durabilité </a:t>
            </a:r>
            <a:r>
              <a:rPr lang="fr" sz="2000" dirty="0">
                <a:ea typeface="Verdana" panose="020B0604030504040204" pitchFamily="34" charset="0"/>
                <a:cs typeface="Calibri" panose="020F0502020204030204" pitchFamily="34" charset="0"/>
              </a:rPr>
              <a:t>s'articule en 3 étapes principales :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="" xmlns:p14="http://schemas.microsoft.com/office/powerpoint/2010/main" val="3250015760"/>
              </p:ext>
            </p:extLst>
          </p:nvPr>
        </p:nvGraphicFramePr>
        <p:xfrm>
          <a:off x="476899" y="1846406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e 5">
            <a:extLst>
              <a:ext uri="{FF2B5EF4-FFF2-40B4-BE49-F238E27FC236}">
                <a16:creationId xmlns="" xmlns:a16="http://schemas.microsoft.com/office/drawing/2014/main" id="{E5985D78-A8DB-BE1E-46A4-5D9A896E861C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5B10D863-3558-1924-4878-105013260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="" xmlns:a16="http://schemas.microsoft.com/office/drawing/2014/main" id="{A763C53C-735A-A7AC-B56E-AC6D8F949C74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17B6488B-5BF0-B8C5-A069-B5DB75D569BE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663082A8-D9B7-6FCD-3101-296492AED484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83E7D47C-6A9F-7B6F-E683-CD12C5210929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582136BE-9CC5-8D55-A20C-7F56FC1D6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C59AACF7-2107-B4E8-CA2E-B74C41910D97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F29497FF-6381-00E6-0FA4-EF5D50A9E027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f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rocessus de Caractérisation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3773012"/>
              </p:ext>
            </p:extLst>
          </p:nvPr>
        </p:nvGraphicFramePr>
        <p:xfrm>
          <a:off x="2089238" y="1347419"/>
          <a:ext cx="4968000" cy="94996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trike="noStrike" dirty="0" smtClean="0">
                          <a:solidFill>
                            <a:schemeClr val="bg1"/>
                          </a:solidFill>
                        </a:rPr>
                        <a:t>Intrant</a:t>
                      </a:r>
                      <a:endParaRPr lang="fr" strike="noStrik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dirty="0" smtClean="0"/>
                        <a:t>Sortie</a:t>
                      </a:r>
                      <a:endParaRPr lang="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Données expérimentales / de conception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Valeurs des indicateurs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Processus de Normalisation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48175728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trike="noStrike" dirty="0" smtClean="0">
                          <a:solidFill>
                            <a:schemeClr val="bg1"/>
                          </a:solidFill>
                        </a:rPr>
                        <a:t>Intrant</a:t>
                      </a:r>
                      <a:endParaRPr lang="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dirty="0" smtClean="0"/>
                        <a:t>Sort</a:t>
                      </a:r>
                      <a:r>
                        <a:rPr lang="fr" dirty="0" smtClean="0">
                          <a:solidFill>
                            <a:schemeClr val="bg1"/>
                          </a:solidFill>
                        </a:rPr>
                        <a:t>ie</a:t>
                      </a:r>
                      <a:endParaRPr lang="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Valeurs des indicateurs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Scores </a:t>
                      </a:r>
                      <a:r>
                        <a:rPr lang="fr" sz="1600" dirty="0" smtClean="0"/>
                        <a:t> Normalisés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Agrégation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66338828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trike="noStrike" dirty="0" smtClean="0">
                          <a:solidFill>
                            <a:schemeClr val="bg1"/>
                          </a:solidFill>
                        </a:rPr>
                        <a:t>Intrant</a:t>
                      </a:r>
                      <a:endParaRPr lang="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dirty="0" smtClean="0"/>
                        <a:t>Sort</a:t>
                      </a:r>
                      <a:r>
                        <a:rPr lang="fr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fr" strike="sngStrike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endParaRPr lang="fr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Scores Normalisés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" sz="1600" dirty="0"/>
                        <a:t>Note finale de durabilité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66904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SCORE FINAL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6268D1C0-7D5F-84C1-A08D-FF500A73C021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61647BB4-B1F8-504E-0976-246E61D0EDDA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D38EF711-9E50-B15F-881C-61E6FB47F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99D5AA60-6831-A36C-866B-F083663F7DBC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8C499A4F-31B9-0256-01EA-CC50E7CFB51C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1 : Caractérisation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=""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494109" y="4528060"/>
            <a:ext cx="2533650" cy="12926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" b="1" dirty="0">
                <a:ea typeface="Verdana" panose="020B0604030504040204" pitchFamily="34" charset="0"/>
                <a:cs typeface="Verdana" panose="020B0604030504040204" pitchFamily="34" charset="0"/>
              </a:rPr>
              <a:t>Ensemble de </a:t>
            </a:r>
          </a:p>
          <a:p>
            <a:pPr algn="ctr"/>
            <a:r>
              <a:rPr lang="fr" b="1" dirty="0">
                <a:ea typeface="Verdana" panose="020B0604030504040204" pitchFamily="34" charset="0"/>
                <a:cs typeface="Verdana" panose="020B0604030504040204" pitchFamily="34" charset="0"/>
              </a:rPr>
              <a:t>valeurs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fr" b="1" dirty="0">
                <a:ea typeface="Verdana" panose="020B0604030504040204" pitchFamily="34" charset="0"/>
                <a:cs typeface="Verdana" panose="020B0604030504040204" pitchFamily="34" charset="0"/>
              </a:rPr>
              <a:t>numériques</a:t>
            </a:r>
          </a:p>
          <a:p>
            <a:pPr algn="ctr"/>
            <a:r>
              <a:rPr lang="fr" sz="1200" dirty="0">
                <a:ea typeface="Verdana" panose="020B0604030504040204" pitchFamily="34" charset="0"/>
                <a:cs typeface="Verdana" panose="020B0604030504040204" pitchFamily="34" charset="0"/>
              </a:rPr>
              <a:t>bâtiment représentant</a:t>
            </a:r>
          </a:p>
          <a:p>
            <a:pPr algn="ctr"/>
            <a:r>
              <a:rPr lang="fr" sz="1200" dirty="0">
                <a:ea typeface="Verdana" panose="020B0604030504040204" pitchFamily="34" charset="0"/>
                <a:cs typeface="Verdana" panose="020B0604030504040204" pitchFamily="34" charset="0"/>
              </a:rPr>
              <a:t>performance</a:t>
            </a:r>
            <a:endParaRPr lang="en-US" sz="1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=""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=""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Attribuer une valeur numérique ou une description</a:t>
              </a:r>
              <a:endParaRPr lang="en-US" sz="16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fr" sz="1400" dirty="0">
                  <a:ea typeface="Verdana" panose="020B0604030504040204" pitchFamily="34" charset="0"/>
                  <a:cs typeface="Verdana" panose="020B0604030504040204" pitchFamily="34" charset="0"/>
                </a:rPr>
                <a:t>données expérimentales ou données de conception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=""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=""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Définir des indicateurs</a:t>
              </a:r>
              <a:r>
                <a:rPr lang="fr" sz="12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fr" sz="1400" dirty="0">
                  <a:ea typeface="Verdana" panose="020B0604030504040204" pitchFamily="34" charset="0"/>
                  <a:cs typeface="Verdana" panose="020B0604030504040204" pitchFamily="34" charset="0"/>
                </a:rPr>
                <a:t>Quantitatif ou qualitatif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=""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=""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Sélectionnez les critères actifs</a:t>
              </a:r>
            </a:p>
            <a:p>
              <a:pPr algn="ctr"/>
              <a:r>
                <a:rPr lang="fr" sz="105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05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fr" sz="1100" dirty="0">
                  <a:ea typeface="Verdana" panose="020B0604030504040204" pitchFamily="34" charset="0"/>
                  <a:cs typeface="Verdana" panose="020B0604030504040204" pitchFamily="34" charset="0"/>
                </a:rPr>
                <a:t>- </a:t>
              </a:r>
              <a:r>
                <a:rPr lang="fr" sz="1600" dirty="0">
                  <a:ea typeface="Verdana" panose="020B0604030504040204" pitchFamily="34" charset="0"/>
                  <a:cs typeface="Verdana" panose="020B0604030504040204" pitchFamily="34" charset="0"/>
                </a:rPr>
                <a:t>Les KPI sont obligatoires</a:t>
              </a:r>
              <a:endParaRPr lang="en-US" sz="11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=""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=""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1953F50F-9D63-61A1-3960-352122869A4C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1D926A88-1A2E-8701-3A50-3E09CE7DF06F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4B83050F-04FD-6C3D-4CD4-95B2C6168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="" xmlns:a16="http://schemas.microsoft.com/office/drawing/2014/main" id="{FD0DCA01-9433-4889-6D59-FDC1FF2F3878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4077DAD4-9F7A-FD17-6ABC-E95BDB31BDDB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=""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" sz="2000" b="1" dirty="0">
                <a:ea typeface="Verdana" panose="020B0604030504040204" pitchFamily="34" charset="0"/>
                <a:cs typeface="Verdana" panose="020B0604030504040204" pitchFamily="34" charset="0"/>
              </a:rPr>
              <a:t>Ensemble de scores normalisés</a:t>
            </a:r>
          </a:p>
          <a:p>
            <a:pPr algn="ctr"/>
            <a:r>
              <a:rPr lang="fr" sz="1400" dirty="0">
                <a:ea typeface="Verdana" panose="020B0604030504040204" pitchFamily="34" charset="0"/>
                <a:cs typeface="Verdana" panose="020B0604030504040204" pitchFamily="34" charset="0"/>
              </a:rPr>
              <a:t>valeurs entre</a:t>
            </a:r>
          </a:p>
          <a:p>
            <a:pPr algn="ctr"/>
            <a:r>
              <a:rPr lang="fr" sz="1400" dirty="0">
                <a:ea typeface="Verdana" panose="020B0604030504040204" pitchFamily="34" charset="0"/>
                <a:cs typeface="Verdana" panose="020B0604030504040204" pitchFamily="34" charset="0"/>
              </a:rPr>
              <a:t>-1 et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=""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=""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HIB, LIB ou Qualitatif</a:t>
              </a:r>
            </a:p>
            <a:p>
              <a:pPr algn="ctr"/>
              <a:r>
                <a:rPr lang="fr" sz="1400" dirty="0">
                  <a:ea typeface="Verdana" panose="020B0604030504040204" pitchFamily="34" charset="0"/>
                  <a:cs typeface="Verdana" panose="020B0604030504040204" pitchFamily="34" charset="0"/>
                </a:rPr>
                <a:t>fonction de normalisation ou une description qualitative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=""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=""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Dimensionnement et </a:t>
              </a:r>
            </a:p>
            <a:p>
              <a:pPr algn="ctr"/>
              <a:r>
                <a:rPr lang="f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calibrage</a:t>
              </a:r>
            </a:p>
            <a:p>
              <a:pPr algn="ctr"/>
              <a:r>
                <a:rPr lang="fr" sz="1400" dirty="0">
                  <a:ea typeface="Verdana" panose="020B0604030504040204" pitchFamily="34" charset="0"/>
                  <a:cs typeface="Verdana" panose="020B0604030504040204" pitchFamily="34" charset="0"/>
                </a:rPr>
                <a:t>dans un intervalle convenable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=""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=""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Valeurs 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f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fr" sz="1400" dirty="0">
                  <a:ea typeface="Verdana" panose="020B0604030504040204" pitchFamily="34" charset="0"/>
                  <a:cs typeface="Verdana" panose="020B0604030504040204" pitchFamily="34" charset="0"/>
                </a:rPr>
                <a:t>quantitatif ou qualitatif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=""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=""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0E5C985-57A9-024C-7B99-B7C8A98D95BD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</p:spTree>
    <p:extLst>
      <p:ext uri="{BB962C8B-B14F-4D97-AF65-F5344CB8AC3E}">
        <p14:creationId xmlns=""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5DDE4105-EEB7-5487-2F12-3A6CA877D904}"/>
              </a:ext>
            </a:extLst>
          </p:cNvPr>
          <p:cNvGrpSpPr/>
          <p:nvPr/>
        </p:nvGrpSpPr>
        <p:grpSpPr>
          <a:xfrm>
            <a:off x="0" y="5918730"/>
            <a:ext cx="9144000" cy="939270"/>
            <a:chOff x="0" y="5918730"/>
            <a:chExt cx="9144000" cy="939270"/>
          </a:xfrm>
        </p:grpSpPr>
        <p:pic>
          <p:nvPicPr>
            <p:cNvPr id="6" name="Image 5">
              <a:extLst>
                <a:ext uri="{FF2B5EF4-FFF2-40B4-BE49-F238E27FC236}">
                  <a16:creationId xmlns="" xmlns:a16="http://schemas.microsoft.com/office/drawing/2014/main" id="{5AD1ED3D-1FD2-6203-80BA-0F2DA3EE9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324" y="5918730"/>
              <a:ext cx="1798476" cy="63632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="" xmlns:a16="http://schemas.microsoft.com/office/drawing/2014/main" id="{BC6B12E7-D842-5D0E-38BF-6F45008CCE0F}"/>
                </a:ext>
              </a:extLst>
            </p:cNvPr>
            <p:cNvSpPr txBox="1"/>
            <p:nvPr/>
          </p:nvSpPr>
          <p:spPr>
            <a:xfrm>
              <a:off x="2217267" y="6031835"/>
              <a:ext cx="626745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Module de formation 3</a:t>
              </a:r>
            </a:p>
            <a:p>
              <a:pPr marL="0" indent="0">
                <a:buNone/>
              </a:pPr>
              <a:r>
                <a:rPr lang="fr" sz="1400" dirty="0"/>
                <a:t>Calcul des critères d'évaluation de SBTool – Échelle du bâtiment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6E21E11E-8A81-67E4-2328-6D93E6E33F52}"/>
                </a:ext>
              </a:extLst>
            </p:cNvPr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1A96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/>
                <a:t>Système de formation Villes MED DURABLES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" sz="2800" b="1" dirty="0"/>
              <a:t>Étape 2 : Normalisation ou attribution de score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=""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sz="2400" b="1" dirty="0">
                <a:ea typeface="Verdana" panose="020B0604030504040204" pitchFamily="34" charset="0"/>
                <a:cs typeface="Verdana" panose="020B0604030504040204" pitchFamily="34" charset="0"/>
              </a:rPr>
              <a:t>Scores Normalisés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=""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=""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=""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=""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=""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sous les performances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minimales acceptables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=""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=""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=""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" strike="sngStrike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=""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=""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=""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=""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=""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légèrement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au-dessus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du minimum</a:t>
                </a:r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=""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=""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=""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=""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=""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sensiblement au-dessus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du minimum</a:t>
                </a:r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=""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=""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=""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=""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=""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meilleure pratique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=""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=""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=""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=""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=""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amélioration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 vers l'excellente</a:t>
                </a:r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=""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=""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=""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=""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=""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" dirty="0">
                    <a:ea typeface="Verdana" panose="020B0604030504040204" pitchFamily="34" charset="0"/>
                    <a:cs typeface="Verdana" panose="020B0604030504040204" pitchFamily="34" charset="0"/>
                  </a:rPr>
                  <a:t>performances </a:t>
                </a:r>
                <a:r>
                  <a:rPr lang="f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excellentes et idéales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=""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=""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D1DBC4C-94B4-575C-EFF6-00F073E944F3}"/>
              </a:ext>
            </a:extLst>
          </p:cNvPr>
          <p:cNvSpPr txBox="1"/>
          <p:nvPr/>
        </p:nvSpPr>
        <p:spPr>
          <a:xfrm>
            <a:off x="1667436" y="75005"/>
            <a:ext cx="5954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SMC SBTool – Echelle du bâtiment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27083" y="2312682"/>
            <a:ext cx="3425144" cy="37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" dirty="0" smtClean="0">
                <a:ea typeface="Verdana" panose="020B0604030504040204" pitchFamily="34" charset="0"/>
                <a:cs typeface="Verdana" panose="020B0604030504040204" pitchFamily="34" charset="0"/>
              </a:rPr>
              <a:t>performance </a:t>
            </a:r>
            <a:r>
              <a:rPr lang="fr" b="1" dirty="0" smtClean="0">
                <a:ea typeface="Verdana" panose="020B0604030504040204" pitchFamily="34" charset="0"/>
                <a:cs typeface="Verdana" panose="020B0604030504040204" pitchFamily="34" charset="0"/>
              </a:rPr>
              <a:t>minimale </a:t>
            </a:r>
            <a:r>
              <a:rPr lang="fr" dirty="0" smtClean="0">
                <a:ea typeface="Verdana" panose="020B0604030504040204" pitchFamily="34" charset="0"/>
                <a:cs typeface="Verdana" panose="020B0604030504040204" pitchFamily="34" charset="0"/>
              </a:rPr>
              <a:t>acceptable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7" ma:contentTypeDescription="Crée un document." ma:contentTypeScope="" ma:versionID="401b2652c6e92f56d8ee4e284eb80a80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a34331db33b1c1f3505a1f9eb80b976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79D13C-0829-4046-B700-AE2AC6647B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36AE15-8C03-491C-9826-36B2FD615069}"/>
</file>

<file path=customXml/itemProps3.xml><?xml version="1.0" encoding="utf-8"?>
<ds:datastoreItem xmlns:ds="http://schemas.openxmlformats.org/officeDocument/2006/customXml" ds:itemID="{F9888627-9A57-4D1C-8C21-DA06D797992E}">
  <ds:schemaRefs>
    <ds:schemaRef ds:uri="http://schemas.microsoft.com/office/2006/metadata/properties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20501</TotalTime>
  <Words>2193</Words>
  <Application>Microsoft Office PowerPoint</Application>
  <PresentationFormat>Affichage à l'écran (4:3)</PresentationFormat>
  <Paragraphs>437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Larissa</vt:lpstr>
      <vt:lpstr>Diapositive 1</vt:lpstr>
      <vt:lpstr>SMC SBTool - Échelle du bâtiment</vt:lpstr>
      <vt:lpstr>SMC SBTool – Échelle du bâtiment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Maher</cp:lastModifiedBy>
  <cp:revision>390</cp:revision>
  <dcterms:created xsi:type="dcterms:W3CDTF">2017-01-09T10:20:00Z</dcterms:created>
  <dcterms:modified xsi:type="dcterms:W3CDTF">2023-07-24T17:03:14Z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